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10" r:id="rId2"/>
    <p:sldId id="466" r:id="rId3"/>
    <p:sldId id="434" r:id="rId4"/>
    <p:sldId id="444" r:id="rId5"/>
    <p:sldId id="459" r:id="rId6"/>
    <p:sldId id="470" r:id="rId7"/>
    <p:sldId id="471" r:id="rId8"/>
    <p:sldId id="456" r:id="rId9"/>
    <p:sldId id="463" r:id="rId10"/>
    <p:sldId id="464" r:id="rId11"/>
    <p:sldId id="472" r:id="rId12"/>
    <p:sldId id="474" r:id="rId13"/>
    <p:sldId id="458" r:id="rId14"/>
    <p:sldId id="439" r:id="rId15"/>
    <p:sldId id="44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CD"/>
    <a:srgbClr val="FFFFFF"/>
    <a:srgbClr val="7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7410" autoAdjust="0"/>
  </p:normalViewPr>
  <p:slideViewPr>
    <p:cSldViewPr snapToGrid="0">
      <p:cViewPr varScale="1">
        <p:scale>
          <a:sx n="91" d="100"/>
          <a:sy n="91" d="100"/>
        </p:scale>
        <p:origin x="171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0FC5-2835-4618-A4EC-E41067F5F830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6F587-0582-47A8-A849-CE10CF3426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3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7685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497C-9CB6-0B33-B3DC-D1FE528C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B8DDC-79D8-9BE2-393C-DF9F61ED7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BEF8D-3E9F-CF22-6BE9-0247DB632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3F1F3-4D12-F269-8A3C-C59269F88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0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0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99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6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4185-01AD-ADAE-AB6D-FAA3003B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18572-835E-2B41-C539-501A8B7F6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FC9D0-ACC3-6864-A8C5-32525E27E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6C85A-75D8-92E2-D39D-1E8299E08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E785F-5A34-9FE2-1CC2-F6609483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2F1EE-4B60-06C7-CB13-CFC50B8D4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3804C-8B74-8584-317A-E10757D5C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79BF-E3D0-2ECB-9C7F-FD154864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04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1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62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1DF9-2096-80C2-01D0-853B6DBA2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9E144-6AD9-52D5-DB3E-A7023E502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85533-0F43-D9A1-4EA2-64EEB7897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8A64A-7FB1-31F1-9235-65AC9FD27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6F587-0582-47A8-A849-CE10CF3426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8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B564-6878-BD23-4FEB-8511AFEA2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81786-8484-D8EB-CE6A-D743DED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AACC-59B6-1F80-2DBF-DB9B6E0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1562-06AB-4E53-BA12-DAAF2DB71166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4EA1-1A22-FE1A-BE77-362F9533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5E9B-9463-3F86-9119-BF923411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11CB-4CC6-7941-87AC-E4551A00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85E82-A57B-FDF4-0BC2-90D0F80D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0C4C-98E3-C78F-3A56-AF9E1175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71C2-19A7-4042-BDF7-52598F89D4FE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0B37-50AD-3FFF-4727-61009612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74BE-859E-8FDD-486E-59B61AC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A8094-F1AB-D1BF-0B30-9F20A68EA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4B9CD-B173-4404-5169-987E0A7B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B24C-F305-C2F0-4E32-EC948011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F5B-22CB-4F28-BE33-B451CA645C3C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2BB3-E8D0-9E0B-C71C-5AB0018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DE79-1E4F-D00B-49B6-BFA54AD3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9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D7A3-FA60-532C-B5AF-A0EED5B3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641C-6F80-6D61-FB22-7E66A9B9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11A9-5004-87D2-D594-A0095C5F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7AEA-23D0-4E5B-8EDF-2B93C5805C61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B9C7-9F12-C901-6C3F-273198E4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57CB-3FC3-D939-5A67-07D4CDB5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41EC-AD15-8C8A-6928-64A56FA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F34E-8BDB-7713-59AB-E268E141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D643-950E-ADC9-61E4-013137F4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9A9-5B65-454A-9F23-6F97ACCF7B60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8059B-07D9-87B5-8871-BB42A06A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62B9-936A-0EE1-3D6D-D6383F47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1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61F6-821F-2FC5-3F5A-F115EE64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A184-6513-C62D-EADD-8D40F7EF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531E-5BAA-19B6-4028-C8716759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CB8D-E4D1-E9C2-3030-856105E6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11BE-888C-4EFE-8CF7-917C353078BB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5D2D1-AAA3-F216-7113-DB13493F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BB057-32A3-62B6-4AD9-819B1FAD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B127-05CE-698C-A42B-7B375B4F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1012-B121-D460-1889-EB407DA00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CB1D-CABF-A769-F806-D7B94ADD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B7B7B-E000-ED25-F281-DDD25E535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D118F-9BCD-FA88-6D19-B4D6E2465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08840-CDD2-E33F-60D4-6D95DBC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2E79-3DAB-44A3-89AC-3BC8A349BF75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58252-9669-0720-BBE7-CA81EB7D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0EA7E-4CF8-0ACF-3CAE-055360A2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2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EC49-555E-254A-7FE3-3FF808B5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86E5D-1E9F-3F8F-F713-0A48705D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EC2-BF45-4EA2-BA2F-B655014E8F35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99B7F-D008-6DF3-499E-F5870E45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9190-60DE-8F41-B35E-4B9E077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4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9CE66-6DE3-56B5-D541-3701F4C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63E0-CDD0-4513-834F-CFBD33BF621E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3A746-AC4E-86EF-3389-564620AF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C5B9D-DBAD-D0C5-0970-DEA57125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F2C9-AF36-768E-66C7-D02334B0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EE17-F201-C602-9D0C-D21904E6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437EA-380C-5C99-2648-6BE979B0B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56809-E532-B331-FB6A-06540DB0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2EB-D1C5-4160-931C-648EDA4B6405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5BDC-7569-E20A-D5E1-5E84DDDA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E358-D465-EEBA-5D81-2E0ED11B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3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B21B-6486-32B8-A4B6-02524419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70A51-0EDA-908E-5384-9E0B56EF9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BE8D9-2519-B7BD-73F2-254F6802F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79DF0-81C1-E511-6F6C-F134398E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97CD-D6A7-493E-9C9D-E5803B39A267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B9D19-67A6-48CB-5B06-3AB95AC4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56D2-A585-8430-432E-ADA2F07C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14099-3846-8A66-7CD2-905D1548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0AC8B-9D82-00EA-5765-88A98E2A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E9CD-A7DF-81B8-802F-875B1462E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F75-1211-4842-AD25-E06627F17C7E}" type="datetime1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39B8-4C2C-E59F-1AA8-B799002A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2B31-7135-6BC4-9016-9FA191F8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8.jpeg"/><Relationship Id="rId10" Type="http://schemas.openxmlformats.org/officeDocument/2006/relationships/image" Target="../media/image37.svg"/><Relationship Id="rId4" Type="http://schemas.openxmlformats.org/officeDocument/2006/relationships/image" Target="../media/image31.jpeg"/><Relationship Id="rId9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mingkai-li.github.io/" TargetMode="External"/><Relationship Id="rId7" Type="http://schemas.openxmlformats.org/officeDocument/2006/relationships/image" Target="../media/image38.png"/><Relationship Id="rId2" Type="http://schemas.openxmlformats.org/officeDocument/2006/relationships/hyperlink" Target="mailto:mingkai.li@columbi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10" Type="http://schemas.openxmlformats.org/officeDocument/2006/relationships/image" Target="../media/image28.jpeg"/><Relationship Id="rId4" Type="http://schemas.openxmlformats.org/officeDocument/2006/relationships/hyperlink" Target="https://svgsilh.com/image/1674676.html" TargetMode="Externa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674676.html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674676.html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2997-69CF-6216-CD11-A523BFB9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73" y="1174777"/>
            <a:ext cx="11119104" cy="2802750"/>
          </a:xfrm>
        </p:spPr>
        <p:txBody>
          <a:bodyPr>
            <a:noAutofit/>
          </a:bodyPr>
          <a:lstStyle/>
          <a:p>
            <a:pPr algn="l"/>
            <a:r>
              <a:rPr lang="en-US" sz="6300" b="1" i="1" dirty="0" err="1"/>
              <a:t>NanoTag</a:t>
            </a:r>
            <a:r>
              <a:rPr lang="en-US" sz="6300" dirty="0"/>
              <a:t>: Systems Support for Efficient Byte-Granular Overflow Detection on ARM MTE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40AF1-2D1D-B7BC-3194-5B3C7D141FBA}"/>
              </a:ext>
            </a:extLst>
          </p:cNvPr>
          <p:cNvSpPr txBox="1"/>
          <p:nvPr/>
        </p:nvSpPr>
        <p:spPr>
          <a:xfrm>
            <a:off x="1070161" y="5639373"/>
            <a:ext cx="558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i="1" dirty="0"/>
              <a:t>Columbia University</a:t>
            </a:r>
            <a:r>
              <a:rPr lang="en-US" i="1" dirty="0"/>
              <a:t>	University of Pennsylvania</a:t>
            </a:r>
            <a:endParaRPr lang="en-CN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7400C-808E-B7E8-192D-DBB794EE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0" y="5667019"/>
            <a:ext cx="279951" cy="266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2F338-9BAA-39BF-CBF7-CC708FE7ABFA}"/>
              </a:ext>
            </a:extLst>
          </p:cNvPr>
          <p:cNvSpPr txBox="1"/>
          <p:nvPr/>
        </p:nvSpPr>
        <p:spPr>
          <a:xfrm>
            <a:off x="675573" y="4444783"/>
            <a:ext cx="10533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M</a:t>
            </a:r>
            <a:r>
              <a:rPr lang="en-US" altLang="zh-CN" sz="2600" b="1" dirty="0"/>
              <a:t>ingkai Li</a:t>
            </a:r>
            <a:r>
              <a:rPr lang="en-US" altLang="zh-CN" sz="2600" dirty="0"/>
              <a:t>, Hang Ye, Joseph Devietti, Suman Jana, Tanvir Ahmed Khan</a:t>
            </a:r>
            <a:endParaRPr lang="en-CN" sz="2600" b="1" dirty="0"/>
          </a:p>
        </p:txBody>
      </p:sp>
      <p:pic>
        <p:nvPicPr>
          <p:cNvPr id="20" name="Picture 2" descr="Download Penn Logos | Penn Brand Standards">
            <a:extLst>
              <a:ext uri="{FF2B5EF4-FFF2-40B4-BE49-F238E27FC236}">
                <a16:creationId xmlns:a16="http://schemas.microsoft.com/office/drawing/2014/main" id="{5C9F248D-6A5B-78FC-9B42-9A9951B7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83" y="5703594"/>
            <a:ext cx="399566" cy="2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BB578-94DD-407F-ECC1-AAE57DA7277E}"/>
              </a:ext>
            </a:extLst>
          </p:cNvPr>
          <p:cNvSpPr txBox="1"/>
          <p:nvPr/>
        </p:nvSpPr>
        <p:spPr>
          <a:xfrm>
            <a:off x="675572" y="5079534"/>
            <a:ext cx="1117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{mingkai.li, hy2891}@columbia.edu, devietti@cis.upenn.edu, suman@cs.columbia.edu, tk3070@columbia.edu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A2A2-7396-EFB6-B801-B291CF40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i="1" dirty="0"/>
              <a:t> </a:t>
            </a:r>
            <a:r>
              <a:rPr lang="en-US" altLang="zh-CN" dirty="0"/>
              <a:t>Combines Hardware &amp; Software</a:t>
            </a:r>
            <a:endParaRPr lang="zh-CN" alt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0BB48-63CC-02A3-BB51-CDE9FB09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1F492-C345-EF74-0E86-310FD5DB439B}"/>
              </a:ext>
            </a:extLst>
          </p:cNvPr>
          <p:cNvSpPr/>
          <p:nvPr/>
        </p:nvSpPr>
        <p:spPr>
          <a:xfrm>
            <a:off x="838200" y="1690688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27FE5-4FAD-8232-EC5A-467BC300189B}"/>
              </a:ext>
            </a:extLst>
          </p:cNvPr>
          <p:cNvSpPr/>
          <p:nvPr/>
        </p:nvSpPr>
        <p:spPr>
          <a:xfrm>
            <a:off x="838200" y="2308309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906A7-318B-5C18-E2CA-415FB552EB05}"/>
              </a:ext>
            </a:extLst>
          </p:cNvPr>
          <p:cNvSpPr/>
          <p:nvPr/>
        </p:nvSpPr>
        <p:spPr>
          <a:xfrm>
            <a:off x="838200" y="2925930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33F4F-CDCD-C446-9DD3-2F8730448CED}"/>
              </a:ext>
            </a:extLst>
          </p:cNvPr>
          <p:cNvSpPr/>
          <p:nvPr/>
        </p:nvSpPr>
        <p:spPr>
          <a:xfrm>
            <a:off x="838200" y="3547561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E02F2-DCB9-1C70-BCF7-36D81CB0BCB1}"/>
              </a:ext>
            </a:extLst>
          </p:cNvPr>
          <p:cNvSpPr/>
          <p:nvPr/>
        </p:nvSpPr>
        <p:spPr>
          <a:xfrm>
            <a:off x="838200" y="416919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76F97-D097-8E40-45F7-A0B72C7E0728}"/>
              </a:ext>
            </a:extLst>
          </p:cNvPr>
          <p:cNvSpPr/>
          <p:nvPr/>
        </p:nvSpPr>
        <p:spPr>
          <a:xfrm>
            <a:off x="838200" y="4786813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E5AA8-F0CE-99CA-1FDC-5BAF03CD58F8}"/>
              </a:ext>
            </a:extLst>
          </p:cNvPr>
          <p:cNvSpPr/>
          <p:nvPr/>
        </p:nvSpPr>
        <p:spPr>
          <a:xfrm>
            <a:off x="838200" y="5404268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CCCA1-ED36-EA76-7740-75610DA6CD08}"/>
              </a:ext>
            </a:extLst>
          </p:cNvPr>
          <p:cNvSpPr/>
          <p:nvPr/>
        </p:nvSpPr>
        <p:spPr>
          <a:xfrm>
            <a:off x="5021874" y="1690688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6BB63-547C-3B88-5263-0707F149527A}"/>
              </a:ext>
            </a:extLst>
          </p:cNvPr>
          <p:cNvSpPr/>
          <p:nvPr/>
        </p:nvSpPr>
        <p:spPr>
          <a:xfrm>
            <a:off x="5021874" y="2308309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5C9FC-8914-86E5-4561-33B1413A156D}"/>
              </a:ext>
            </a:extLst>
          </p:cNvPr>
          <p:cNvSpPr/>
          <p:nvPr/>
        </p:nvSpPr>
        <p:spPr>
          <a:xfrm>
            <a:off x="5021874" y="2925930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016F5-74B3-EADC-C2DC-691309D9C107}"/>
              </a:ext>
            </a:extLst>
          </p:cNvPr>
          <p:cNvSpPr/>
          <p:nvPr/>
        </p:nvSpPr>
        <p:spPr>
          <a:xfrm>
            <a:off x="5021874" y="3547561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CC716-476C-1FAE-3889-A6E644562C8F}"/>
              </a:ext>
            </a:extLst>
          </p:cNvPr>
          <p:cNvSpPr/>
          <p:nvPr/>
        </p:nvSpPr>
        <p:spPr>
          <a:xfrm>
            <a:off x="5021874" y="4169192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67D26-3FFF-052B-3E87-D29337CC92EC}"/>
              </a:ext>
            </a:extLst>
          </p:cNvPr>
          <p:cNvSpPr/>
          <p:nvPr/>
        </p:nvSpPr>
        <p:spPr>
          <a:xfrm>
            <a:off x="5021874" y="4786813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D6309-2B53-DA93-7786-CDC1634ACA34}"/>
              </a:ext>
            </a:extLst>
          </p:cNvPr>
          <p:cNvSpPr/>
          <p:nvPr/>
        </p:nvSpPr>
        <p:spPr>
          <a:xfrm>
            <a:off x="5021874" y="5404268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899C2-F28F-04F6-8971-9C165D053754}"/>
              </a:ext>
            </a:extLst>
          </p:cNvPr>
          <p:cNvSpPr txBox="1"/>
          <p:nvPr/>
        </p:nvSpPr>
        <p:spPr>
          <a:xfrm>
            <a:off x="2296129" y="6065496"/>
            <a:ext cx="104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</a:t>
            </a:r>
            <a:endParaRPr lang="zh-CN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1E6E94-5065-057E-F29F-41BC6045B69D}"/>
              </a:ext>
            </a:extLst>
          </p:cNvPr>
          <p:cNvSpPr txBox="1"/>
          <p:nvPr/>
        </p:nvSpPr>
        <p:spPr>
          <a:xfrm>
            <a:off x="4861901" y="6065496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Tags</a:t>
            </a:r>
            <a:endParaRPr lang="zh-CN" alt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E6FB7-3FB8-4771-2159-E43067F56E49}"/>
              </a:ext>
            </a:extLst>
          </p:cNvPr>
          <p:cNvSpPr txBox="1"/>
          <p:nvPr/>
        </p:nvSpPr>
        <p:spPr>
          <a:xfrm>
            <a:off x="6476956" y="5713078"/>
            <a:ext cx="49222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uses </a:t>
            </a:r>
            <a:r>
              <a:rPr lang="en-US" altLang="zh-CN" b="1" dirty="0"/>
              <a:t>software checks </a:t>
            </a:r>
            <a:r>
              <a:rPr lang="en-US" altLang="zh-CN" dirty="0"/>
              <a:t>when hardware checks are insufficient.</a:t>
            </a:r>
            <a:endParaRPr lang="zh-CN" altLang="en-US" dirty="0"/>
          </a:p>
        </p:txBody>
      </p:sp>
      <p:pic>
        <p:nvPicPr>
          <p:cNvPr id="3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CCFE92D4-B7BA-4572-E08C-1A884B8D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3" y="245207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B846A92F-80B9-18A0-1166-6A11D3C3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07" y="436560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6ED309BE-C2F1-90A0-3C19-CF659DFC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21" y="5564853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12AB6D90-4213-9487-93C3-272527EE6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1826205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18D35487-647F-53C1-DA4D-193F5CF7B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059852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A246C955-FA23-ADF3-5530-75F81BC24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712726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96311C69-15A6-9438-DE7D-ABBAA0438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4938987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D46226F-8FAB-3C85-3CB1-F9CA52049537}"/>
              </a:ext>
            </a:extLst>
          </p:cNvPr>
          <p:cNvSpPr/>
          <p:nvPr/>
        </p:nvSpPr>
        <p:spPr>
          <a:xfrm>
            <a:off x="5818084" y="1690688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629145-2FD2-65C4-7167-EC835DEF4E01}"/>
              </a:ext>
            </a:extLst>
          </p:cNvPr>
          <p:cNvSpPr/>
          <p:nvPr/>
        </p:nvSpPr>
        <p:spPr>
          <a:xfrm>
            <a:off x="5818084" y="2308309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782CEE-5CB8-8565-7D36-E471A67AE875}"/>
              </a:ext>
            </a:extLst>
          </p:cNvPr>
          <p:cNvSpPr/>
          <p:nvPr/>
        </p:nvSpPr>
        <p:spPr>
          <a:xfrm>
            <a:off x="5818084" y="2925930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545F75-EFCB-6685-1177-45702712DB45}"/>
              </a:ext>
            </a:extLst>
          </p:cNvPr>
          <p:cNvSpPr/>
          <p:nvPr/>
        </p:nvSpPr>
        <p:spPr>
          <a:xfrm>
            <a:off x="5818084" y="3547561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64C2EE-E6BB-71B5-5FD2-8A613AE5F711}"/>
              </a:ext>
            </a:extLst>
          </p:cNvPr>
          <p:cNvSpPr/>
          <p:nvPr/>
        </p:nvSpPr>
        <p:spPr>
          <a:xfrm>
            <a:off x="5818084" y="4169192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329F70-C8A6-6018-3FD5-287DCFF253A4}"/>
              </a:ext>
            </a:extLst>
          </p:cNvPr>
          <p:cNvSpPr/>
          <p:nvPr/>
        </p:nvSpPr>
        <p:spPr>
          <a:xfrm>
            <a:off x="5818084" y="4786813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D14869-987C-4CF4-C445-AF799A3641D6}"/>
              </a:ext>
            </a:extLst>
          </p:cNvPr>
          <p:cNvSpPr/>
          <p:nvPr/>
        </p:nvSpPr>
        <p:spPr>
          <a:xfrm>
            <a:off x="5818084" y="5404268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B83C87-568E-12A3-28C9-E624674E6D2C}"/>
              </a:ext>
            </a:extLst>
          </p:cNvPr>
          <p:cNvSpPr txBox="1"/>
          <p:nvPr/>
        </p:nvSpPr>
        <p:spPr>
          <a:xfrm>
            <a:off x="5658111" y="6065496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Tags</a:t>
            </a:r>
            <a:endParaRPr lang="zh-CN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EB1DC7-D1ED-DBD9-F466-D10B0BCBD985}"/>
              </a:ext>
            </a:extLst>
          </p:cNvPr>
          <p:cNvSpPr txBox="1"/>
          <p:nvPr/>
        </p:nvSpPr>
        <p:spPr>
          <a:xfrm>
            <a:off x="6306302" y="2434458"/>
            <a:ext cx="277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Software Sanitizer Checks</a:t>
            </a:r>
            <a:endParaRPr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DD8EF8-3530-A9C4-D8B6-7026F2B55F9C}"/>
              </a:ext>
            </a:extLst>
          </p:cNvPr>
          <p:cNvSpPr txBox="1"/>
          <p:nvPr/>
        </p:nvSpPr>
        <p:spPr>
          <a:xfrm>
            <a:off x="6306302" y="1814832"/>
            <a:ext cx="24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Hardware MTE Checks</a:t>
            </a:r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709A6-EE7E-A02E-FBB1-99597931196F}"/>
              </a:ext>
            </a:extLst>
          </p:cNvPr>
          <p:cNvSpPr txBox="1"/>
          <p:nvPr/>
        </p:nvSpPr>
        <p:spPr>
          <a:xfrm>
            <a:off x="6306302" y="2814720"/>
            <a:ext cx="424900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Additional metadata stored inline</a:t>
            </a:r>
          </a:p>
          <a:p>
            <a:r>
              <a:rPr lang="en-US" altLang="zh-CN" dirty="0"/>
              <a:t>=&gt; “zero” memory overhead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43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3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6D543-AD5B-C598-D443-DDC5DFEFC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2615-5C98-6F92-A0D2-2A7C5852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However, Software Checks Are Slow …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55917-7B38-8D96-2DF8-B1DC234F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23808-7C9A-E4BD-A6C2-33493393BC51}"/>
              </a:ext>
            </a:extLst>
          </p:cNvPr>
          <p:cNvSpPr/>
          <p:nvPr/>
        </p:nvSpPr>
        <p:spPr>
          <a:xfrm>
            <a:off x="838200" y="1690688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1957A-718A-D19E-A432-82E262F36F8D}"/>
              </a:ext>
            </a:extLst>
          </p:cNvPr>
          <p:cNvSpPr/>
          <p:nvPr/>
        </p:nvSpPr>
        <p:spPr>
          <a:xfrm>
            <a:off x="838200" y="2308309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D6BDF-577C-A1FD-911C-B04ADF8E2623}"/>
              </a:ext>
            </a:extLst>
          </p:cNvPr>
          <p:cNvSpPr/>
          <p:nvPr/>
        </p:nvSpPr>
        <p:spPr>
          <a:xfrm>
            <a:off x="838200" y="2925930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D8EE3-1349-6753-29AF-EFD272E0C94F}"/>
              </a:ext>
            </a:extLst>
          </p:cNvPr>
          <p:cNvSpPr/>
          <p:nvPr/>
        </p:nvSpPr>
        <p:spPr>
          <a:xfrm>
            <a:off x="838200" y="3547561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66DCA-246E-D56D-E98D-0AFEF748422C}"/>
              </a:ext>
            </a:extLst>
          </p:cNvPr>
          <p:cNvSpPr/>
          <p:nvPr/>
        </p:nvSpPr>
        <p:spPr>
          <a:xfrm>
            <a:off x="838200" y="416919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E6706-CBEF-402C-F497-B959CAAA9E1B}"/>
              </a:ext>
            </a:extLst>
          </p:cNvPr>
          <p:cNvSpPr/>
          <p:nvPr/>
        </p:nvSpPr>
        <p:spPr>
          <a:xfrm>
            <a:off x="838200" y="4786813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C6FD76-41CA-0812-BC71-6665A61CF9B2}"/>
              </a:ext>
            </a:extLst>
          </p:cNvPr>
          <p:cNvSpPr/>
          <p:nvPr/>
        </p:nvSpPr>
        <p:spPr>
          <a:xfrm>
            <a:off x="838200" y="5404268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642FB-5D34-6570-5535-9CFF4DB895A6}"/>
              </a:ext>
            </a:extLst>
          </p:cNvPr>
          <p:cNvSpPr txBox="1"/>
          <p:nvPr/>
        </p:nvSpPr>
        <p:spPr>
          <a:xfrm>
            <a:off x="2296129" y="6065496"/>
            <a:ext cx="104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</a:t>
            </a:r>
            <a:endParaRPr lang="zh-CN" alt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320501-CC6D-C6B5-FDA8-1F522B60352E}"/>
              </a:ext>
            </a:extLst>
          </p:cNvPr>
          <p:cNvSpPr txBox="1"/>
          <p:nvPr/>
        </p:nvSpPr>
        <p:spPr>
          <a:xfrm>
            <a:off x="7199994" y="2295959"/>
            <a:ext cx="460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Software sanitizer checks </a:t>
            </a:r>
            <a:r>
              <a:rPr lang="en-US" altLang="zh-CN" dirty="0"/>
              <a:t>sometimes</a:t>
            </a:r>
            <a:r>
              <a:rPr lang="en-US" altLang="zh-CN" b="1" dirty="0"/>
              <a:t> </a:t>
            </a:r>
            <a:r>
              <a:rPr lang="en-US" altLang="zh-CN" dirty="0"/>
              <a:t>incur a large run-time overhead.</a:t>
            </a:r>
            <a:endParaRPr lang="zh-CN" altLang="en-US" dirty="0"/>
          </a:p>
        </p:txBody>
      </p:sp>
      <p:pic>
        <p:nvPicPr>
          <p:cNvPr id="1028" name="Picture 4" descr="Turtle - Free animals icons">
            <a:extLst>
              <a:ext uri="{FF2B5EF4-FFF2-40B4-BE49-F238E27FC236}">
                <a16:creationId xmlns:a16="http://schemas.microsoft.com/office/drawing/2014/main" id="{CBE0E77C-80C6-0B7B-3233-02F582F6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8" y="2303266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bbit - Free animals icons">
            <a:extLst>
              <a:ext uri="{FF2B5EF4-FFF2-40B4-BE49-F238E27FC236}">
                <a16:creationId xmlns:a16="http://schemas.microsoft.com/office/drawing/2014/main" id="{4992F55B-ACBD-6F35-BA30-7C99AC34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1" y="1655983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abbit - Free animals icons">
            <a:extLst>
              <a:ext uri="{FF2B5EF4-FFF2-40B4-BE49-F238E27FC236}">
                <a16:creationId xmlns:a16="http://schemas.microsoft.com/office/drawing/2014/main" id="{F7B5DC90-FD3C-43E5-7F4E-6116D0DF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2" y="2906966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abbit - Free animals icons">
            <a:extLst>
              <a:ext uri="{FF2B5EF4-FFF2-40B4-BE49-F238E27FC236}">
                <a16:creationId xmlns:a16="http://schemas.microsoft.com/office/drawing/2014/main" id="{CF33918A-C525-C02E-7492-CC3ACE88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1" y="3561483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Rabbit - Free animals icons">
            <a:extLst>
              <a:ext uri="{FF2B5EF4-FFF2-40B4-BE49-F238E27FC236}">
                <a16:creationId xmlns:a16="http://schemas.microsoft.com/office/drawing/2014/main" id="{76BD45E3-83D3-B077-9315-F054FD84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52" y="4745527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56268D0A-3E77-59AF-C1AA-F595BE09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3" y="245207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AB46874E-6F21-0050-AA12-73EB62A4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07" y="436560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C83EE4A2-5DCC-AE31-F38A-844EE60F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21" y="5564853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A2BB3D1A-3466-11BF-C0A0-9FC007CE0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1826205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8CA73CAD-99A9-4561-54ED-1C8720E99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059852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0D8E9CFE-48F7-790A-160D-BB09EC7A0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712726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00C3093C-E572-4699-1113-08CD6E751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4938987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024494A-845A-F2F7-6549-A1CC71F18CF9}"/>
              </a:ext>
            </a:extLst>
          </p:cNvPr>
          <p:cNvSpPr/>
          <p:nvPr/>
        </p:nvSpPr>
        <p:spPr>
          <a:xfrm>
            <a:off x="5818084" y="1690688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2E731B-227A-88FB-2DFE-B02C07D6C9B1}"/>
              </a:ext>
            </a:extLst>
          </p:cNvPr>
          <p:cNvSpPr/>
          <p:nvPr/>
        </p:nvSpPr>
        <p:spPr>
          <a:xfrm>
            <a:off x="5818084" y="2308309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27EA0-B6E6-BEF8-9E3E-6F8D3B5D2EC4}"/>
              </a:ext>
            </a:extLst>
          </p:cNvPr>
          <p:cNvSpPr/>
          <p:nvPr/>
        </p:nvSpPr>
        <p:spPr>
          <a:xfrm>
            <a:off x="5818084" y="2925930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2057FE-52E0-64BF-1DAB-5661A71AA63E}"/>
              </a:ext>
            </a:extLst>
          </p:cNvPr>
          <p:cNvSpPr/>
          <p:nvPr/>
        </p:nvSpPr>
        <p:spPr>
          <a:xfrm>
            <a:off x="5818084" y="3547561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3F1FF8-8539-1763-678C-8EFBD8B8978F}"/>
              </a:ext>
            </a:extLst>
          </p:cNvPr>
          <p:cNvSpPr/>
          <p:nvPr/>
        </p:nvSpPr>
        <p:spPr>
          <a:xfrm>
            <a:off x="5818084" y="4169192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F4C7E2-6A8E-36D7-2F2B-F9E2DFC17B7F}"/>
              </a:ext>
            </a:extLst>
          </p:cNvPr>
          <p:cNvSpPr/>
          <p:nvPr/>
        </p:nvSpPr>
        <p:spPr>
          <a:xfrm>
            <a:off x="5818084" y="4786813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30B33F-2A72-B753-2D78-60E0BB6CD069}"/>
              </a:ext>
            </a:extLst>
          </p:cNvPr>
          <p:cNvSpPr/>
          <p:nvPr/>
        </p:nvSpPr>
        <p:spPr>
          <a:xfrm>
            <a:off x="5818084" y="5404268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FE095-E1FA-87F4-C9EF-E94B02D5045C}"/>
              </a:ext>
            </a:extLst>
          </p:cNvPr>
          <p:cNvSpPr txBox="1"/>
          <p:nvPr/>
        </p:nvSpPr>
        <p:spPr>
          <a:xfrm>
            <a:off x="5674499" y="6065496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Tags</a:t>
            </a:r>
            <a:endParaRPr lang="zh-CN" altLang="en-US" b="1" dirty="0"/>
          </a:p>
        </p:txBody>
      </p:sp>
      <p:pic>
        <p:nvPicPr>
          <p:cNvPr id="21" name="Picture 4" descr="Turtle - Free animals icons">
            <a:extLst>
              <a:ext uri="{FF2B5EF4-FFF2-40B4-BE49-F238E27FC236}">
                <a16:creationId xmlns:a16="http://schemas.microsoft.com/office/drawing/2014/main" id="{534E68DB-54F2-BE6B-1BB7-CA05FDF2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52" y="4172548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urtle - Free animals icons">
            <a:extLst>
              <a:ext uri="{FF2B5EF4-FFF2-40B4-BE49-F238E27FC236}">
                <a16:creationId xmlns:a16="http://schemas.microsoft.com/office/drawing/2014/main" id="{2C480BAB-0F9C-9B10-454E-C0052C44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8" y="5416718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1B6CB8-D6E5-FC2D-EDD2-429E23D57BCF}"/>
              </a:ext>
            </a:extLst>
          </p:cNvPr>
          <p:cNvSpPr txBox="1"/>
          <p:nvPr/>
        </p:nvSpPr>
        <p:spPr>
          <a:xfrm>
            <a:off x="7199994" y="1825981"/>
            <a:ext cx="46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Hardware checks are fast.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98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3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012A-3F89-C00A-6DB4-BB4CC8431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244E-6927-D1E9-1DE8-AD343E5B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Explicit Detection-Performance Tradeoff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23D7-097D-8AF7-FE0F-A0CF488F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723" y="6535336"/>
            <a:ext cx="2743200" cy="365125"/>
          </a:xfrm>
        </p:spPr>
        <p:txBody>
          <a:bodyPr/>
          <a:lstStyle/>
          <a:p>
            <a:fld id="{68BD83E1-F140-4177-9F90-40C9E2BE760D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EC05C-868C-860C-1976-8866058AA5B1}"/>
              </a:ext>
            </a:extLst>
          </p:cNvPr>
          <p:cNvSpPr/>
          <p:nvPr/>
        </p:nvSpPr>
        <p:spPr>
          <a:xfrm>
            <a:off x="838200" y="1690688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408CB-71DF-A5CC-BC81-5951B319A81A}"/>
              </a:ext>
            </a:extLst>
          </p:cNvPr>
          <p:cNvSpPr/>
          <p:nvPr/>
        </p:nvSpPr>
        <p:spPr>
          <a:xfrm>
            <a:off x="838200" y="2308309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7AA7A-0189-B3CB-0D74-49FFC1ADC818}"/>
              </a:ext>
            </a:extLst>
          </p:cNvPr>
          <p:cNvSpPr/>
          <p:nvPr/>
        </p:nvSpPr>
        <p:spPr>
          <a:xfrm>
            <a:off x="838200" y="2925930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DBC9F-5FE1-F21B-FCE7-9C197F990E79}"/>
              </a:ext>
            </a:extLst>
          </p:cNvPr>
          <p:cNvSpPr/>
          <p:nvPr/>
        </p:nvSpPr>
        <p:spPr>
          <a:xfrm>
            <a:off x="838200" y="3547561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40E2-E362-6DEA-A45B-0820449E7BF9}"/>
              </a:ext>
            </a:extLst>
          </p:cNvPr>
          <p:cNvSpPr/>
          <p:nvPr/>
        </p:nvSpPr>
        <p:spPr>
          <a:xfrm>
            <a:off x="838200" y="416919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BF6AC-A521-F3DD-16F9-B130AFCA2D61}"/>
              </a:ext>
            </a:extLst>
          </p:cNvPr>
          <p:cNvSpPr/>
          <p:nvPr/>
        </p:nvSpPr>
        <p:spPr>
          <a:xfrm>
            <a:off x="838200" y="4786813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36E99-DB00-4F4C-C775-B0CEFF400FC9}"/>
              </a:ext>
            </a:extLst>
          </p:cNvPr>
          <p:cNvSpPr/>
          <p:nvPr/>
        </p:nvSpPr>
        <p:spPr>
          <a:xfrm>
            <a:off x="838200" y="5404268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2AC4C-BD2F-A375-7064-29C1070DF0E0}"/>
              </a:ext>
            </a:extLst>
          </p:cNvPr>
          <p:cNvSpPr txBox="1"/>
          <p:nvPr/>
        </p:nvSpPr>
        <p:spPr>
          <a:xfrm>
            <a:off x="2296129" y="6065496"/>
            <a:ext cx="104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</a:t>
            </a:r>
            <a:endParaRPr lang="zh-CN" altLang="en-US" b="1" dirty="0"/>
          </a:p>
        </p:txBody>
      </p:sp>
      <p:pic>
        <p:nvPicPr>
          <p:cNvPr id="23" name="Picture 6" descr="Rabbit - Free animals icons">
            <a:extLst>
              <a:ext uri="{FF2B5EF4-FFF2-40B4-BE49-F238E27FC236}">
                <a16:creationId xmlns:a16="http://schemas.microsoft.com/office/drawing/2014/main" id="{6AD4B7DD-46B0-3782-A13A-2C9549D5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1" y="1655983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abbit - Free animals icons">
            <a:extLst>
              <a:ext uri="{FF2B5EF4-FFF2-40B4-BE49-F238E27FC236}">
                <a16:creationId xmlns:a16="http://schemas.microsoft.com/office/drawing/2014/main" id="{8BC0B356-EFF8-FEFD-3C3D-B2DD9A36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2" y="2906966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abbit - Free animals icons">
            <a:extLst>
              <a:ext uri="{FF2B5EF4-FFF2-40B4-BE49-F238E27FC236}">
                <a16:creationId xmlns:a16="http://schemas.microsoft.com/office/drawing/2014/main" id="{E5B872D4-F4B5-375F-7329-35BDC07E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1" y="3561483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abbit - Free animals icons">
            <a:extLst>
              <a:ext uri="{FF2B5EF4-FFF2-40B4-BE49-F238E27FC236}">
                <a16:creationId xmlns:a16="http://schemas.microsoft.com/office/drawing/2014/main" id="{2F9011A8-982A-3B10-2BB0-A03D0F7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52" y="4745527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246357F-DA59-E183-85A7-43B7FEA13B63}"/>
              </a:ext>
            </a:extLst>
          </p:cNvPr>
          <p:cNvSpPr/>
          <p:nvPr/>
        </p:nvSpPr>
        <p:spPr>
          <a:xfrm>
            <a:off x="5818084" y="1690688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40476B-F9F1-3D05-F088-12068BA5AF92}"/>
              </a:ext>
            </a:extLst>
          </p:cNvPr>
          <p:cNvSpPr/>
          <p:nvPr/>
        </p:nvSpPr>
        <p:spPr>
          <a:xfrm>
            <a:off x="5818084" y="2308309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57D152-E991-14AA-19F0-14F7ABF41415}"/>
              </a:ext>
            </a:extLst>
          </p:cNvPr>
          <p:cNvSpPr/>
          <p:nvPr/>
        </p:nvSpPr>
        <p:spPr>
          <a:xfrm>
            <a:off x="5818084" y="2925930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B448FC-84FC-D3C2-0432-BDA6910DD18A}"/>
              </a:ext>
            </a:extLst>
          </p:cNvPr>
          <p:cNvSpPr/>
          <p:nvPr/>
        </p:nvSpPr>
        <p:spPr>
          <a:xfrm>
            <a:off x="5818084" y="3547561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C2532A-25C6-65B5-3C56-2B90998EAAF9}"/>
              </a:ext>
            </a:extLst>
          </p:cNvPr>
          <p:cNvSpPr/>
          <p:nvPr/>
        </p:nvSpPr>
        <p:spPr>
          <a:xfrm>
            <a:off x="5818084" y="4169192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9B1B3C3-0212-214D-B7BE-FAC464E55BDE}"/>
              </a:ext>
            </a:extLst>
          </p:cNvPr>
          <p:cNvSpPr/>
          <p:nvPr/>
        </p:nvSpPr>
        <p:spPr>
          <a:xfrm>
            <a:off x="5818084" y="4786813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F23C56-9FEC-7669-2CF8-FA4126B3E6EB}"/>
              </a:ext>
            </a:extLst>
          </p:cNvPr>
          <p:cNvSpPr/>
          <p:nvPr/>
        </p:nvSpPr>
        <p:spPr>
          <a:xfrm>
            <a:off x="5818084" y="5404268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58E44B-7017-0ECF-9585-F3795249A88A}"/>
              </a:ext>
            </a:extLst>
          </p:cNvPr>
          <p:cNvSpPr txBox="1"/>
          <p:nvPr/>
        </p:nvSpPr>
        <p:spPr>
          <a:xfrm>
            <a:off x="5673017" y="6065496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Tags</a:t>
            </a:r>
            <a:endParaRPr lang="zh-CN" altLang="en-US" b="1" dirty="0"/>
          </a:p>
        </p:txBody>
      </p:sp>
      <p:pic>
        <p:nvPicPr>
          <p:cNvPr id="60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E8821D40-B655-9837-18CE-64A1F40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3" y="245207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92B5BF86-B215-C021-3A55-9FCA8556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07" y="4365601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674D684C-FC46-8D2A-3959-33E3F8B8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21" y="5564853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E8160691-09BA-84FD-BB59-8A72328BF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1826205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3A5CBF70-EB97-BB9F-AAD2-3A969B47D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059852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F6160674-0310-FBC4-B8B4-3622B1B3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3712726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2EFC9660-A031-4877-F364-E4E38B06B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31383" y="4938987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rtle - Free animals icons">
            <a:extLst>
              <a:ext uri="{FF2B5EF4-FFF2-40B4-BE49-F238E27FC236}">
                <a16:creationId xmlns:a16="http://schemas.microsoft.com/office/drawing/2014/main" id="{0A8B2A06-4AFF-3ADB-9295-2724C4C2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91" y="2290668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Turtle - Free animals icons">
            <a:extLst>
              <a:ext uri="{FF2B5EF4-FFF2-40B4-BE49-F238E27FC236}">
                <a16:creationId xmlns:a16="http://schemas.microsoft.com/office/drawing/2014/main" id="{CCCBFE9D-B810-F9CF-BF09-3C0AF412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8" y="4190982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Turtle - Free animals icons">
            <a:extLst>
              <a:ext uri="{FF2B5EF4-FFF2-40B4-BE49-F238E27FC236}">
                <a16:creationId xmlns:a16="http://schemas.microsoft.com/office/drawing/2014/main" id="{83E826E3-B5DF-1522-B099-01754033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91" y="5404268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: Rounded Corners 2067">
            <a:extLst>
              <a:ext uri="{FF2B5EF4-FFF2-40B4-BE49-F238E27FC236}">
                <a16:creationId xmlns:a16="http://schemas.microsoft.com/office/drawing/2014/main" id="{07CFD9C2-AC5E-6CC6-F404-15A4AA903C66}"/>
              </a:ext>
            </a:extLst>
          </p:cNvPr>
          <p:cNvSpPr/>
          <p:nvPr/>
        </p:nvSpPr>
        <p:spPr>
          <a:xfrm>
            <a:off x="8608540" y="2593177"/>
            <a:ext cx="1302727" cy="712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i="1" dirty="0" err="1">
                <a:solidFill>
                  <a:schemeClr val="tx1"/>
                </a:solidFill>
              </a:rPr>
              <a:t>NanoTag</a:t>
            </a:r>
            <a:endParaRPr lang="zh-CN" alt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2069" name="Graphic 2068" descr="Single gear with solid fill">
            <a:extLst>
              <a:ext uri="{FF2B5EF4-FFF2-40B4-BE49-F238E27FC236}">
                <a16:creationId xmlns:a16="http://schemas.microsoft.com/office/drawing/2014/main" id="{D4555D23-304B-9762-CF83-6C5CA395A4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3517" y="3319290"/>
            <a:ext cx="472771" cy="472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60E4D-222A-9648-2755-5B101E000D94}"/>
              </a:ext>
            </a:extLst>
          </p:cNvPr>
          <p:cNvSpPr txBox="1"/>
          <p:nvPr/>
        </p:nvSpPr>
        <p:spPr>
          <a:xfrm>
            <a:off x="4719864" y="1286651"/>
            <a:ext cx="116615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Detection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0B4D0-4E5D-4789-0E39-B3FD6FC589FB}"/>
              </a:ext>
            </a:extLst>
          </p:cNvPr>
          <p:cNvSpPr txBox="1"/>
          <p:nvPr/>
        </p:nvSpPr>
        <p:spPr>
          <a:xfrm>
            <a:off x="5981774" y="1281168"/>
            <a:ext cx="14685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97B3726-8FAB-B19A-A4B9-F7346CE23FB1}"/>
              </a:ext>
            </a:extLst>
          </p:cNvPr>
          <p:cNvSpPr/>
          <p:nvPr/>
        </p:nvSpPr>
        <p:spPr>
          <a:xfrm rot="16200000">
            <a:off x="8915913" y="4006395"/>
            <a:ext cx="687977" cy="2585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Graphic 17" descr="Tools with solid fill">
            <a:extLst>
              <a:ext uri="{FF2B5EF4-FFF2-40B4-BE49-F238E27FC236}">
                <a16:creationId xmlns:a16="http://schemas.microsoft.com/office/drawing/2014/main" id="{0FAB5A92-DECC-5671-10E6-3ABE8037D1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3434" y="4014515"/>
            <a:ext cx="352934" cy="3529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EDE979-F535-D197-CC4F-C0A8D6441C37}"/>
              </a:ext>
            </a:extLst>
          </p:cNvPr>
          <p:cNvSpPr txBox="1"/>
          <p:nvPr/>
        </p:nvSpPr>
        <p:spPr>
          <a:xfrm>
            <a:off x="8881774" y="4570370"/>
            <a:ext cx="8308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Fuzzer</a:t>
            </a:r>
            <a:endParaRPr lang="zh-CN" altLang="en-US" dirty="0"/>
          </a:p>
        </p:txBody>
      </p:sp>
      <p:pic>
        <p:nvPicPr>
          <p:cNvPr id="25" name="Graphic 24" descr="Thought bubble with solid fill">
            <a:extLst>
              <a:ext uri="{FF2B5EF4-FFF2-40B4-BE49-F238E27FC236}">
                <a16:creationId xmlns:a16="http://schemas.microsoft.com/office/drawing/2014/main" id="{54CF6EC1-6AFE-2FBA-B4FB-DADADA9015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4722" y="4005062"/>
            <a:ext cx="914400" cy="914400"/>
          </a:xfrm>
          <a:prstGeom prst="rect">
            <a:avLst/>
          </a:prstGeom>
        </p:spPr>
      </p:pic>
      <p:pic>
        <p:nvPicPr>
          <p:cNvPr id="22" name="Graphic 21" descr="Lightbulb and gear with solid fill">
            <a:extLst>
              <a:ext uri="{FF2B5EF4-FFF2-40B4-BE49-F238E27FC236}">
                <a16:creationId xmlns:a16="http://schemas.microsoft.com/office/drawing/2014/main" id="{14E77EF8-FBAF-A637-5CF0-70D1E4F24D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5454" y="4190982"/>
            <a:ext cx="352935" cy="3529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44A210-3FF5-75A8-EEF5-CB9B9081856D}"/>
              </a:ext>
            </a:extLst>
          </p:cNvPr>
          <p:cNvSpPr txBox="1"/>
          <p:nvPr/>
        </p:nvSpPr>
        <p:spPr>
          <a:xfrm>
            <a:off x="10515590" y="4042435"/>
            <a:ext cx="16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Signal </a:t>
            </a:r>
          </a:p>
          <a:p>
            <a:pPr algn="ctr"/>
            <a:r>
              <a:rPr lang="en-US" altLang="zh-CN" dirty="0"/>
              <a:t>(e.g., coverage)</a:t>
            </a:r>
            <a:endParaRPr lang="zh-CN" altLang="en-US" dirty="0"/>
          </a:p>
        </p:txBody>
      </p:sp>
      <p:pic>
        <p:nvPicPr>
          <p:cNvPr id="30" name="Picture 6" descr="Fast Detailed Rounded Lineal color icon | Freepik">
            <a:extLst>
              <a:ext uri="{FF2B5EF4-FFF2-40B4-BE49-F238E27FC236}">
                <a16:creationId xmlns:a16="http://schemas.microsoft.com/office/drawing/2014/main" id="{A2CFA83B-CF5C-71EB-5D02-25D27132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0" y="2016068"/>
            <a:ext cx="508488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ecure - Free security icons">
            <a:extLst>
              <a:ext uri="{FF2B5EF4-FFF2-40B4-BE49-F238E27FC236}">
                <a16:creationId xmlns:a16="http://schemas.microsoft.com/office/drawing/2014/main" id="{59BBE165-92A7-B86C-9F3E-00B6D328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52" y="1264442"/>
            <a:ext cx="1394145" cy="13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CDEEF62-8747-2197-0670-28E353202C45}"/>
              </a:ext>
            </a:extLst>
          </p:cNvPr>
          <p:cNvSpPr txBox="1"/>
          <p:nvPr/>
        </p:nvSpPr>
        <p:spPr>
          <a:xfrm>
            <a:off x="7319670" y="5059244"/>
            <a:ext cx="41390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Interesting</a:t>
            </a:r>
            <a:r>
              <a:rPr lang="en-US" altLang="zh-CN" dirty="0"/>
              <a:t> input: sanitizer accuracy ⬆️</a:t>
            </a:r>
            <a:endParaRPr lang="zh-CN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C7B471-241F-5D81-9142-B7693D41DE70}"/>
              </a:ext>
            </a:extLst>
          </p:cNvPr>
          <p:cNvSpPr txBox="1"/>
          <p:nvPr/>
        </p:nvSpPr>
        <p:spPr>
          <a:xfrm>
            <a:off x="7386698" y="5550531"/>
            <a:ext cx="40993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Repetitive</a:t>
            </a:r>
            <a:r>
              <a:rPr lang="en-US" altLang="zh-CN" dirty="0"/>
              <a:t> input: fuzzing throughput ⬆️</a:t>
            </a:r>
            <a:endParaRPr lang="zh-CN" altLang="en-US" b="1" dirty="0"/>
          </a:p>
        </p:txBody>
      </p:sp>
      <p:pic>
        <p:nvPicPr>
          <p:cNvPr id="38" name="Picture 6" descr="Fast Detailed Rounded Lineal color icon | Freepik">
            <a:extLst>
              <a:ext uri="{FF2B5EF4-FFF2-40B4-BE49-F238E27FC236}">
                <a16:creationId xmlns:a16="http://schemas.microsoft.com/office/drawing/2014/main" id="{09254922-73EB-4909-78FD-74072BDB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44" y="1614090"/>
            <a:ext cx="1125734" cy="11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Secure - Free security icons">
            <a:extLst>
              <a:ext uri="{FF2B5EF4-FFF2-40B4-BE49-F238E27FC236}">
                <a16:creationId xmlns:a16="http://schemas.microsoft.com/office/drawing/2014/main" id="{50540B81-569D-64AA-BD5B-290CE6E5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25" y="1888088"/>
            <a:ext cx="711444" cy="7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8A7B357-9BBD-65D0-BED2-82D32942E6E7}"/>
              </a:ext>
            </a:extLst>
          </p:cNvPr>
          <p:cNvSpPr txBox="1"/>
          <p:nvPr/>
        </p:nvSpPr>
        <p:spPr>
          <a:xfrm>
            <a:off x="7068177" y="6064823"/>
            <a:ext cx="46420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introduces an </a:t>
            </a:r>
            <a:r>
              <a:rPr lang="en-US" altLang="zh-CN" b="1" dirty="0"/>
              <a:t>explicit</a:t>
            </a:r>
            <a:r>
              <a:rPr lang="en-US" altLang="zh-CN" dirty="0"/>
              <a:t> detection-performance tradeoff via controllable knobs.</a:t>
            </a:r>
            <a:endParaRPr lang="zh-CN" altLang="en-US" b="1" i="1" dirty="0"/>
          </a:p>
        </p:txBody>
      </p:sp>
      <p:pic>
        <p:nvPicPr>
          <p:cNvPr id="34" name="Picture 6" descr="Rabbit - Free animals icons">
            <a:extLst>
              <a:ext uri="{FF2B5EF4-FFF2-40B4-BE49-F238E27FC236}">
                <a16:creationId xmlns:a16="http://schemas.microsoft.com/office/drawing/2014/main" id="{1C64D740-C760-BFCF-DD13-7C56E472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8" y="2255963"/>
            <a:ext cx="611065" cy="6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07CF3DDA-A3F4-E1B9-F641-5431B07B5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951940" y="2426185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1666 0.3048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523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33294 0.30555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4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7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0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3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3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6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2068" grpId="0" animBg="1"/>
      <p:bldP spid="3" grpId="0" animBg="1"/>
      <p:bldP spid="3" grpId="1" animBg="1"/>
      <p:bldP spid="12" grpId="0" animBg="1"/>
      <p:bldP spid="12" grpId="1" animBg="1"/>
      <p:bldP spid="17" grpId="0" animBg="1"/>
      <p:bldP spid="20" grpId="0" animBg="1"/>
      <p:bldP spid="26" grpId="0"/>
      <p:bldP spid="32" grpId="0" animBg="1"/>
      <p:bldP spid="32" grpId="1" animBg="1"/>
      <p:bldP spid="33" grpId="0" animBg="1"/>
      <p:bldP spid="33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D0BAD-4620-1B5E-6CE4-5A3AF2AA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E05F3A-F8EF-B083-3C52-65C2D8089405}"/>
              </a:ext>
            </a:extLst>
          </p:cNvPr>
          <p:cNvSpPr/>
          <p:nvPr/>
        </p:nvSpPr>
        <p:spPr>
          <a:xfrm>
            <a:off x="838200" y="5309731"/>
            <a:ext cx="8747620" cy="622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2D22EF-AE6B-6269-DBCA-DD4578D1B027}"/>
              </a:ext>
            </a:extLst>
          </p:cNvPr>
          <p:cNvSpPr/>
          <p:nvPr/>
        </p:nvSpPr>
        <p:spPr>
          <a:xfrm>
            <a:off x="838200" y="5314862"/>
            <a:ext cx="8747620" cy="6222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90ACB-EBE7-8EB3-A31D-85838637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: Byte-Granular Overflow Detection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EAD51-01F5-6502-461B-AFA4E985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128738-447E-688D-2D8E-6E07021B96B0}"/>
              </a:ext>
            </a:extLst>
          </p:cNvPr>
          <p:cNvSpPr txBox="1"/>
          <p:nvPr/>
        </p:nvSpPr>
        <p:spPr>
          <a:xfrm>
            <a:off x="838200" y="5441935"/>
            <a:ext cx="85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achieves </a:t>
            </a:r>
            <a:r>
              <a:rPr lang="en-US" altLang="zh-CN" b="1" dirty="0"/>
              <a:t>high</a:t>
            </a:r>
            <a:r>
              <a:rPr lang="en-US" altLang="zh-CN" dirty="0"/>
              <a:t> bug-detection capability with </a:t>
            </a:r>
            <a:r>
              <a:rPr lang="en-US" altLang="zh-CN" b="1" dirty="0"/>
              <a:t>low</a:t>
            </a:r>
            <a:r>
              <a:rPr lang="en-US" altLang="zh-CN" dirty="0"/>
              <a:t> run-time overhead.</a:t>
            </a:r>
          </a:p>
        </p:txBody>
      </p:sp>
      <p:pic>
        <p:nvPicPr>
          <p:cNvPr id="5" name="Picture 2" descr="High performance - Free business and finance icons">
            <a:extLst>
              <a:ext uri="{FF2B5EF4-FFF2-40B4-BE49-F238E27FC236}">
                <a16:creationId xmlns:a16="http://schemas.microsoft.com/office/drawing/2014/main" id="{269917AD-E22C-A16A-8B0C-B1A193B5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33" y="5250302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reative design - Free business icons">
            <a:extLst>
              <a:ext uri="{FF2B5EF4-FFF2-40B4-BE49-F238E27FC236}">
                <a16:creationId xmlns:a16="http://schemas.microsoft.com/office/drawing/2014/main" id="{19B0F293-B155-5E8B-DB33-3B6314B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80" y="4046487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imitation - Free signaling icons">
            <a:extLst>
              <a:ext uri="{FF2B5EF4-FFF2-40B4-BE49-F238E27FC236}">
                <a16:creationId xmlns:a16="http://schemas.microsoft.com/office/drawing/2014/main" id="{B4CF7A47-9511-A2BA-2085-FB0A9654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0" y="2737370"/>
            <a:ext cx="1078951" cy="10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otivation - Free education icons">
            <a:extLst>
              <a:ext uri="{FF2B5EF4-FFF2-40B4-BE49-F238E27FC236}">
                <a16:creationId xmlns:a16="http://schemas.microsoft.com/office/drawing/2014/main" id="{1E29CFF2-3A37-CA95-C171-3C9C3EFE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64" y="1447989"/>
            <a:ext cx="1298732" cy="12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1C168-80F5-D747-80C3-3A7EE3FA7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DDE1-6204-D7FA-29D1-205CF22F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b="1" i="1" dirty="0"/>
              <a:t> </a:t>
            </a:r>
            <a:r>
              <a:rPr lang="en-US" altLang="zh-CN" dirty="0"/>
              <a:t>Balances Detection &amp; Performance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95420-8DEC-FCF6-D71C-B0B1136B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14</a:t>
            </a:fld>
            <a:endParaRPr lang="zh-CN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F593C0-DE89-879A-68B8-63F118636134}"/>
              </a:ext>
            </a:extLst>
          </p:cNvPr>
          <p:cNvCxnSpPr>
            <a:cxnSpLocks/>
          </p:cNvCxnSpPr>
          <p:nvPr/>
        </p:nvCxnSpPr>
        <p:spPr>
          <a:xfrm flipV="1">
            <a:off x="1221916" y="2118466"/>
            <a:ext cx="0" cy="358909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8C96E3-861A-D17E-06E8-B6EDAF31CD40}"/>
              </a:ext>
            </a:extLst>
          </p:cNvPr>
          <p:cNvCxnSpPr>
            <a:cxnSpLocks/>
          </p:cNvCxnSpPr>
          <p:nvPr/>
        </p:nvCxnSpPr>
        <p:spPr>
          <a:xfrm>
            <a:off x="1221916" y="5707559"/>
            <a:ext cx="1005419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FCF6DDF3-63BF-B556-09D0-22022D08BED8}"/>
              </a:ext>
            </a:extLst>
          </p:cNvPr>
          <p:cNvSpPr/>
          <p:nvPr/>
        </p:nvSpPr>
        <p:spPr>
          <a:xfrm>
            <a:off x="1336755" y="2085541"/>
            <a:ext cx="351680" cy="338501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2F9D5-323B-A38A-B990-C2D3BD8159BD}"/>
              </a:ext>
            </a:extLst>
          </p:cNvPr>
          <p:cNvSpPr txBox="1"/>
          <p:nvPr/>
        </p:nvSpPr>
        <p:spPr>
          <a:xfrm>
            <a:off x="1674594" y="207978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Ideal</a:t>
            </a:r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9D5D9-533A-F4A0-FEC8-7FDA71589284}"/>
              </a:ext>
            </a:extLst>
          </p:cNvPr>
          <p:cNvSpPr txBox="1"/>
          <p:nvPr/>
        </p:nvSpPr>
        <p:spPr>
          <a:xfrm>
            <a:off x="4494939" y="6298186"/>
            <a:ext cx="26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Performance Overhead</a:t>
            </a:r>
            <a:endParaRPr lang="zh-CN" alt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DB06AF-95DA-F254-1724-4D811687A6B3}"/>
              </a:ext>
            </a:extLst>
          </p:cNvPr>
          <p:cNvSpPr txBox="1"/>
          <p:nvPr/>
        </p:nvSpPr>
        <p:spPr>
          <a:xfrm>
            <a:off x="1128132" y="1575120"/>
            <a:ext cx="278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Bug Detection Capability</a:t>
            </a:r>
            <a:endParaRPr lang="zh-CN" altLang="en-US" b="1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D5F2EDF-514B-9BE7-A232-ED81F729C205}"/>
              </a:ext>
            </a:extLst>
          </p:cNvPr>
          <p:cNvSpPr/>
          <p:nvPr/>
        </p:nvSpPr>
        <p:spPr>
          <a:xfrm>
            <a:off x="4184708" y="2414840"/>
            <a:ext cx="272554" cy="2286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A68AB9A-6CBA-A3AB-4AB1-32C023B02156}"/>
              </a:ext>
            </a:extLst>
          </p:cNvPr>
          <p:cNvSpPr/>
          <p:nvPr/>
        </p:nvSpPr>
        <p:spPr>
          <a:xfrm>
            <a:off x="10492045" y="2424042"/>
            <a:ext cx="272554" cy="2286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B9F1BF54-E433-BAB1-F346-7BFFA6ABB335}"/>
              </a:ext>
            </a:extLst>
          </p:cNvPr>
          <p:cNvSpPr/>
          <p:nvPr/>
        </p:nvSpPr>
        <p:spPr>
          <a:xfrm>
            <a:off x="1844202" y="2990737"/>
            <a:ext cx="268988" cy="272558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8F7DF84B-A27E-6B81-FA8D-935E167D1999}"/>
              </a:ext>
            </a:extLst>
          </p:cNvPr>
          <p:cNvSpPr/>
          <p:nvPr/>
        </p:nvSpPr>
        <p:spPr>
          <a:xfrm>
            <a:off x="1330751" y="4989744"/>
            <a:ext cx="268988" cy="272558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23AF3A02-CA8E-7335-2B29-FAEA4F55B67B}"/>
              </a:ext>
            </a:extLst>
          </p:cNvPr>
          <p:cNvSpPr/>
          <p:nvPr/>
        </p:nvSpPr>
        <p:spPr>
          <a:xfrm>
            <a:off x="2113190" y="2392860"/>
            <a:ext cx="307720" cy="29454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0A137-6281-5ED1-F752-76D069F8BDEF}"/>
              </a:ext>
            </a:extLst>
          </p:cNvPr>
          <p:cNvSpPr txBox="1"/>
          <p:nvPr/>
        </p:nvSpPr>
        <p:spPr>
          <a:xfrm>
            <a:off x="4639908" y="2370879"/>
            <a:ext cx="7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ASan</a:t>
            </a:r>
            <a:endParaRPr lang="zh-CN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1A1EC-2361-5754-1AA6-0463533123D4}"/>
              </a:ext>
            </a:extLst>
          </p:cNvPr>
          <p:cNvSpPr txBox="1"/>
          <p:nvPr/>
        </p:nvSpPr>
        <p:spPr>
          <a:xfrm>
            <a:off x="10764599" y="2351356"/>
            <a:ext cx="9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Valgrind</a:t>
            </a:r>
            <a:endParaRPr lang="zh-CN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6BA6-3B7F-11C5-D770-3A98596C9242}"/>
              </a:ext>
            </a:extLst>
          </p:cNvPr>
          <p:cNvSpPr txBox="1"/>
          <p:nvPr/>
        </p:nvSpPr>
        <p:spPr>
          <a:xfrm>
            <a:off x="2113190" y="294235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MTE</a:t>
            </a:r>
            <a:endParaRPr lang="zh-CN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132C46-93F4-9384-726E-651A8AF1344C}"/>
              </a:ext>
            </a:extLst>
          </p:cNvPr>
          <p:cNvSpPr txBox="1"/>
          <p:nvPr/>
        </p:nvSpPr>
        <p:spPr>
          <a:xfrm>
            <a:off x="1599739" y="4941385"/>
            <a:ext cx="127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GWP-</a:t>
            </a:r>
            <a:r>
              <a:rPr lang="en-US" altLang="zh-CN" dirty="0" err="1"/>
              <a:t>ASan</a:t>
            </a:r>
            <a:endParaRPr lang="zh-CN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83D405-08BA-49B6-9DD3-9C99C85D22A6}"/>
              </a:ext>
            </a:extLst>
          </p:cNvPr>
          <p:cNvSpPr txBox="1"/>
          <p:nvPr/>
        </p:nvSpPr>
        <p:spPr>
          <a:xfrm>
            <a:off x="2415404" y="2370879"/>
            <a:ext cx="10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NanoTag</a:t>
            </a:r>
            <a:endParaRPr lang="zh-CN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4B2CD0-FE9C-4D40-E6FF-C141788BBB59}"/>
              </a:ext>
            </a:extLst>
          </p:cNvPr>
          <p:cNvSpPr txBox="1"/>
          <p:nvPr/>
        </p:nvSpPr>
        <p:spPr>
          <a:xfrm>
            <a:off x="4115640" y="571886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2x</a:t>
            </a:r>
            <a:endParaRPr lang="zh-CN" alt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7761B7-9007-051E-9AA8-C765744F2FE8}"/>
              </a:ext>
            </a:extLst>
          </p:cNvPr>
          <p:cNvSpPr txBox="1"/>
          <p:nvPr/>
        </p:nvSpPr>
        <p:spPr>
          <a:xfrm>
            <a:off x="506511" y="2045303"/>
            <a:ext cx="75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100%</a:t>
            </a:r>
            <a:endParaRPr lang="zh-CN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F6273-435C-BFCB-A967-6AFBF760B2CC}"/>
              </a:ext>
            </a:extLst>
          </p:cNvPr>
          <p:cNvSpPr txBox="1"/>
          <p:nvPr/>
        </p:nvSpPr>
        <p:spPr>
          <a:xfrm>
            <a:off x="706198" y="542186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0%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90881-2C36-5F8B-C899-C02DD1F361AE}"/>
              </a:ext>
            </a:extLst>
          </p:cNvPr>
          <p:cNvSpPr txBox="1"/>
          <p:nvPr/>
        </p:nvSpPr>
        <p:spPr>
          <a:xfrm>
            <a:off x="599630" y="372834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50%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B136-0E3A-A940-A2FC-70EDE6AD8731}"/>
              </a:ext>
            </a:extLst>
          </p:cNvPr>
          <p:cNvSpPr txBox="1"/>
          <p:nvPr/>
        </p:nvSpPr>
        <p:spPr>
          <a:xfrm>
            <a:off x="599630" y="295238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75%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87464-1149-160B-54DF-621A5B4A5EAF}"/>
              </a:ext>
            </a:extLst>
          </p:cNvPr>
          <p:cNvSpPr txBox="1"/>
          <p:nvPr/>
        </p:nvSpPr>
        <p:spPr>
          <a:xfrm>
            <a:off x="599630" y="464255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25%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AFD78-3D90-2B7C-12D5-B8BE7C78269E}"/>
              </a:ext>
            </a:extLst>
          </p:cNvPr>
          <p:cNvSpPr txBox="1"/>
          <p:nvPr/>
        </p:nvSpPr>
        <p:spPr>
          <a:xfrm>
            <a:off x="1163324" y="5718864"/>
            <a:ext cx="4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1x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E2938-29B7-DB9E-8CF1-B66B07D44EBD}"/>
              </a:ext>
            </a:extLst>
          </p:cNvPr>
          <p:cNvSpPr txBox="1"/>
          <p:nvPr/>
        </p:nvSpPr>
        <p:spPr>
          <a:xfrm>
            <a:off x="7009364" y="570945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4x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AB8CB-7888-0D2E-9959-D10E8573EA4D}"/>
              </a:ext>
            </a:extLst>
          </p:cNvPr>
          <p:cNvSpPr txBox="1"/>
          <p:nvPr/>
        </p:nvSpPr>
        <p:spPr>
          <a:xfrm>
            <a:off x="9903088" y="571886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8x</a:t>
            </a:r>
            <a:endParaRPr lang="zh-CN" alt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3BD511-04D3-1DD4-3ED3-193F595A398B}"/>
              </a:ext>
            </a:extLst>
          </p:cNvPr>
          <p:cNvCxnSpPr/>
          <p:nvPr/>
        </p:nvCxnSpPr>
        <p:spPr>
          <a:xfrm>
            <a:off x="2253301" y="2729225"/>
            <a:ext cx="0" cy="299817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91FE79-2DC2-F9AE-3760-AE5C5FFBD7B1}"/>
              </a:ext>
            </a:extLst>
          </p:cNvPr>
          <p:cNvSpPr txBox="1"/>
          <p:nvPr/>
        </p:nvSpPr>
        <p:spPr>
          <a:xfrm>
            <a:off x="2047956" y="570945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1.1x</a:t>
            </a:r>
            <a:endParaRPr lang="zh-CN" alt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BFA82C-2449-C0C3-EBEF-4BE137706A27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1221916" y="2505365"/>
            <a:ext cx="89127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7066B3E-AD2A-FB95-9479-5B4B3F9000A5}"/>
              </a:ext>
            </a:extLst>
          </p:cNvPr>
          <p:cNvSpPr txBox="1"/>
          <p:nvPr/>
        </p:nvSpPr>
        <p:spPr>
          <a:xfrm>
            <a:off x="599630" y="235774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98%</a:t>
            </a:r>
            <a:endParaRPr lang="zh-CN" alt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F53EF7-84C3-3E44-5EB7-FC32D67B5676}"/>
              </a:ext>
            </a:extLst>
          </p:cNvPr>
          <p:cNvCxnSpPr>
            <a:cxnSpLocks/>
          </p:cNvCxnSpPr>
          <p:nvPr/>
        </p:nvCxnSpPr>
        <p:spPr>
          <a:xfrm>
            <a:off x="4310329" y="2687403"/>
            <a:ext cx="0" cy="302015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C38C8F-E0AE-6250-EA2E-0D82858C8443}"/>
              </a:ext>
            </a:extLst>
          </p:cNvPr>
          <p:cNvCxnSpPr>
            <a:cxnSpLocks/>
          </p:cNvCxnSpPr>
          <p:nvPr/>
        </p:nvCxnSpPr>
        <p:spPr>
          <a:xfrm>
            <a:off x="10639760" y="2706191"/>
            <a:ext cx="0" cy="300136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6BC862D-9859-A33C-C1E3-5457DC682B96}"/>
              </a:ext>
            </a:extLst>
          </p:cNvPr>
          <p:cNvSpPr txBox="1"/>
          <p:nvPr/>
        </p:nvSpPr>
        <p:spPr>
          <a:xfrm>
            <a:off x="10361261" y="570945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10x</a:t>
            </a:r>
            <a:endParaRPr lang="zh-CN" altLang="en-US" dirty="0"/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2CE4AB53-FAB9-6550-5A98-9EC472EE5B0D}"/>
              </a:ext>
            </a:extLst>
          </p:cNvPr>
          <p:cNvSpPr/>
          <p:nvPr/>
        </p:nvSpPr>
        <p:spPr>
          <a:xfrm>
            <a:off x="137330" y="2424042"/>
            <a:ext cx="427495" cy="2830257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53E44641-C2E2-E243-52ED-EAFEA7FB3DE1}"/>
              </a:ext>
            </a:extLst>
          </p:cNvPr>
          <p:cNvSpPr/>
          <p:nvPr/>
        </p:nvSpPr>
        <p:spPr>
          <a:xfrm rot="16200000">
            <a:off x="5584787" y="4151963"/>
            <a:ext cx="427495" cy="3981278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44A79-CE63-B8CF-523C-372248C76CAC}"/>
              </a:ext>
            </a:extLst>
          </p:cNvPr>
          <p:cNvSpPr txBox="1"/>
          <p:nvPr/>
        </p:nvSpPr>
        <p:spPr>
          <a:xfrm>
            <a:off x="3914921" y="1575120"/>
            <a:ext cx="22079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NIST Juliet Test Suite</a:t>
            </a:r>
            <a:endParaRPr lang="zh-CN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75DCB1-6CB3-89D1-4844-514D8DBDCA2E}"/>
              </a:ext>
            </a:extLst>
          </p:cNvPr>
          <p:cNvSpPr txBox="1"/>
          <p:nvPr/>
        </p:nvSpPr>
        <p:spPr>
          <a:xfrm>
            <a:off x="7102128" y="6298186"/>
            <a:ext cx="177099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SPEC CPU 2017</a:t>
            </a:r>
            <a:endParaRPr lang="zh-CN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6DDE77-BC50-9744-70FF-4CE568786055}"/>
              </a:ext>
            </a:extLst>
          </p:cNvPr>
          <p:cNvSpPr txBox="1"/>
          <p:nvPr/>
        </p:nvSpPr>
        <p:spPr>
          <a:xfrm>
            <a:off x="2871690" y="3451348"/>
            <a:ext cx="615821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provides bug-detection capability similar to </a:t>
            </a:r>
            <a:r>
              <a:rPr lang="en-US" altLang="zh-CN" dirty="0" err="1"/>
              <a:t>ASan</a:t>
            </a:r>
            <a:r>
              <a:rPr lang="en-US" altLang="zh-CN" dirty="0"/>
              <a:t>, with performance overhead similar to MTE.</a:t>
            </a:r>
            <a:endParaRPr lang="zh-CN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94AD63-8579-A3CB-FBFC-0611CA5F70FA}"/>
              </a:ext>
            </a:extLst>
          </p:cNvPr>
          <p:cNvSpPr txBox="1"/>
          <p:nvPr/>
        </p:nvSpPr>
        <p:spPr>
          <a:xfrm>
            <a:off x="2871690" y="4219434"/>
            <a:ext cx="615821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Closed-source binary, real-world applications, and fuzzing: more results in the paper!</a:t>
            </a:r>
            <a:endParaRPr lang="zh-CN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EE224-ABE5-F8D3-A277-5154033756F8}"/>
              </a:ext>
            </a:extLst>
          </p:cNvPr>
          <p:cNvCxnSpPr>
            <a:cxnSpLocks/>
          </p:cNvCxnSpPr>
          <p:nvPr/>
        </p:nvCxnSpPr>
        <p:spPr>
          <a:xfrm flipH="1">
            <a:off x="1263680" y="3128153"/>
            <a:ext cx="52555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7CB91-04AE-D074-0854-7931768BAA11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1221916" y="5126023"/>
            <a:ext cx="108835" cy="531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25" grpId="0" animBg="1"/>
      <p:bldP spid="27" grpId="0" animBg="1"/>
      <p:bldP spid="32" grpId="0" animBg="1"/>
      <p:bldP spid="33" grpId="0" animBg="1"/>
      <p:bldP spid="34" grpId="0" animBg="1"/>
      <p:bldP spid="37" grpId="0"/>
      <p:bldP spid="39" grpId="0"/>
      <p:bldP spid="40" grpId="0"/>
      <p:bldP spid="41" grpId="0"/>
      <p:bldP spid="42" grpId="0"/>
      <p:bldP spid="45" grpId="0"/>
      <p:bldP spid="56" grpId="0"/>
      <p:bldP spid="57" grpId="0"/>
      <p:bldP spid="3" grpId="0"/>
      <p:bldP spid="5" grpId="0"/>
      <p:bldP spid="6" grpId="0"/>
      <p:bldP spid="7" grpId="0"/>
      <p:bldP spid="8" grpId="0"/>
      <p:bldP spid="9" grpId="0"/>
      <p:bldP spid="14" grpId="0"/>
      <p:bldP spid="29" grpId="0"/>
      <p:bldP spid="50" grpId="0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F32DC-F54B-1515-8729-2CC6B945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25C6FC-94C0-EC1B-5418-1CC3C2B98A76}"/>
              </a:ext>
            </a:extLst>
          </p:cNvPr>
          <p:cNvSpPr/>
          <p:nvPr/>
        </p:nvSpPr>
        <p:spPr>
          <a:xfrm>
            <a:off x="1351128" y="4572000"/>
            <a:ext cx="9407857" cy="816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7A70A-CE0A-9B5C-63E9-4F691AA0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: Byte-Granular Overflow Detection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B9499-B14D-3EC9-0E4D-5912D96A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DA570-5950-1C6F-FA4F-AF43FED9B0B8}"/>
              </a:ext>
            </a:extLst>
          </p:cNvPr>
          <p:cNvSpPr txBox="1"/>
          <p:nvPr/>
        </p:nvSpPr>
        <p:spPr>
          <a:xfrm>
            <a:off x="5030643" y="5602894"/>
            <a:ext cx="441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Mingkai Li,</a:t>
            </a:r>
            <a:r>
              <a:rPr lang="zh-CN" altLang="en-US" dirty="0"/>
              <a:t> </a:t>
            </a:r>
            <a:r>
              <a:rPr lang="en-US" altLang="zh-CN" dirty="0"/>
              <a:t>Columbia University</a:t>
            </a:r>
          </a:p>
          <a:p>
            <a:r>
              <a:rPr lang="en-US" altLang="zh-CN" dirty="0"/>
              <a:t>mailto: </a:t>
            </a:r>
            <a:r>
              <a:rPr lang="en-US" altLang="zh-C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mingkai.li@columbia.edu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website: </a:t>
            </a:r>
            <a:r>
              <a:rPr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mingkai-li.github.io </a:t>
            </a:r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F465E-CD24-0B6F-13E4-5368F5862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225" y="5631148"/>
            <a:ext cx="279951" cy="266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3AD09-63E6-34D5-535C-16B5B5A3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064" y="5631148"/>
            <a:ext cx="893841" cy="895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B290D2-9A43-10A2-538B-6AFC57080CD1}"/>
              </a:ext>
            </a:extLst>
          </p:cNvPr>
          <p:cNvSpPr txBox="1"/>
          <p:nvPr/>
        </p:nvSpPr>
        <p:spPr>
          <a:xfrm>
            <a:off x="1657167" y="5631148"/>
            <a:ext cx="192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NanoTag</a:t>
            </a:r>
            <a:r>
              <a:rPr lang="en-US" altLang="zh-CN" dirty="0"/>
              <a:t> Artifacts</a:t>
            </a:r>
            <a:endParaRPr lang="zh-CN" alt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1BD59C3-FA6A-7A45-CC5F-184E1C47D213}"/>
              </a:ext>
            </a:extLst>
          </p:cNvPr>
          <p:cNvCxnSpPr>
            <a:cxnSpLocks/>
          </p:cNvCxnSpPr>
          <p:nvPr/>
        </p:nvCxnSpPr>
        <p:spPr>
          <a:xfrm>
            <a:off x="3575361" y="5840396"/>
            <a:ext cx="482059" cy="277285"/>
          </a:xfrm>
          <a:prstGeom prst="curved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A7FD96-691B-86D3-8A61-EB16E8A97753}"/>
              </a:ext>
            </a:extLst>
          </p:cNvPr>
          <p:cNvSpPr txBox="1"/>
          <p:nvPr/>
        </p:nvSpPr>
        <p:spPr>
          <a:xfrm>
            <a:off x="7237816" y="4799517"/>
            <a:ext cx="330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Run-Time Overhead</a:t>
            </a:r>
            <a:r>
              <a:rPr lang="en-US" altLang="zh-CN" dirty="0"/>
              <a:t>: Near MTE</a:t>
            </a:r>
            <a:endParaRPr lang="zh-CN" altLang="en-US" dirty="0"/>
          </a:p>
        </p:txBody>
      </p:sp>
      <p:pic>
        <p:nvPicPr>
          <p:cNvPr id="30" name="Picture 29" descr="Bug Special Lineal color icon | Freepik">
            <a:extLst>
              <a:ext uri="{FF2B5EF4-FFF2-40B4-BE49-F238E27FC236}">
                <a16:creationId xmlns:a16="http://schemas.microsoft.com/office/drawing/2014/main" id="{113D8378-6A17-772D-6218-537FA55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44" y="4739498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C4F2F09-F74D-8E7C-F10D-D1CD52926EEE}"/>
              </a:ext>
            </a:extLst>
          </p:cNvPr>
          <p:cNvSpPr txBox="1"/>
          <p:nvPr/>
        </p:nvSpPr>
        <p:spPr>
          <a:xfrm>
            <a:off x="2194113" y="4779678"/>
            <a:ext cx="39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Bug Detection Capability</a:t>
            </a:r>
            <a:r>
              <a:rPr lang="en-US" altLang="zh-CN" dirty="0"/>
              <a:t>: Near </a:t>
            </a:r>
            <a:r>
              <a:rPr lang="en-US" altLang="zh-CN" dirty="0" err="1"/>
              <a:t>ASan</a:t>
            </a:r>
            <a:endParaRPr lang="zh-CN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62C05-9FB5-BD27-DD9A-70E34BF8EA5A}"/>
              </a:ext>
            </a:extLst>
          </p:cNvPr>
          <p:cNvSpPr txBox="1"/>
          <p:nvPr/>
        </p:nvSpPr>
        <p:spPr>
          <a:xfrm>
            <a:off x="1559744" y="1664924"/>
            <a:ext cx="898788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Memory Tagging Extension</a:t>
            </a:r>
            <a:r>
              <a:rPr lang="en-US" altLang="zh-CN" dirty="0"/>
              <a:t> (MTE)’s coarse granularity results in </a:t>
            </a:r>
            <a:r>
              <a:rPr lang="en-US" altLang="zh-CN" b="1" dirty="0"/>
              <a:t>missed bugs </a:t>
            </a:r>
            <a:r>
              <a:rPr lang="en-US" altLang="zh-CN" dirty="0"/>
              <a:t>during in-house testing (e.g., fuzzing).</a:t>
            </a:r>
            <a:endParaRPr lang="zh-CN" altLang="en-US" dirty="0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F5BB3081-A642-6D09-ADC3-2072ABF15878}"/>
              </a:ext>
            </a:extLst>
          </p:cNvPr>
          <p:cNvSpPr/>
          <p:nvPr/>
        </p:nvSpPr>
        <p:spPr>
          <a:xfrm>
            <a:off x="3864627" y="2619973"/>
            <a:ext cx="355461" cy="3603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33FE85-F4F0-0D73-255D-BFE2C9B6F461}"/>
              </a:ext>
            </a:extLst>
          </p:cNvPr>
          <p:cNvSpPr txBox="1"/>
          <p:nvPr/>
        </p:nvSpPr>
        <p:spPr>
          <a:xfrm>
            <a:off x="6072574" y="265174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Hardware + Software</a:t>
            </a:r>
            <a:endParaRPr lang="zh-CN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A3A21-97F3-0E81-D530-1027C2C84D9A}"/>
              </a:ext>
            </a:extLst>
          </p:cNvPr>
          <p:cNvSpPr txBox="1"/>
          <p:nvPr/>
        </p:nvSpPr>
        <p:spPr>
          <a:xfrm>
            <a:off x="6096000" y="3310788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Explicit Detection-Performance Tradeoff</a:t>
            </a:r>
            <a:endParaRPr lang="zh-CN" alt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B1C583-C7A6-97F1-8814-05FDD68357E3}"/>
              </a:ext>
            </a:extLst>
          </p:cNvPr>
          <p:cNvSpPr/>
          <p:nvPr/>
        </p:nvSpPr>
        <p:spPr>
          <a:xfrm>
            <a:off x="838200" y="2997642"/>
            <a:ext cx="1670045" cy="10426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err="1">
                <a:solidFill>
                  <a:schemeClr val="tx1"/>
                </a:solidFill>
              </a:rPr>
              <a:t>NanoTag</a:t>
            </a:r>
            <a:endParaRPr lang="zh-CN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22E5E2ED-1BCE-D14C-B6D0-A6DC242DD5DC}"/>
              </a:ext>
            </a:extLst>
          </p:cNvPr>
          <p:cNvSpPr/>
          <p:nvPr/>
        </p:nvSpPr>
        <p:spPr>
          <a:xfrm>
            <a:off x="2542369" y="2608498"/>
            <a:ext cx="362443" cy="1873936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Fast Detailed Rounded Lineal color icon | Freepik">
            <a:extLst>
              <a:ext uri="{FF2B5EF4-FFF2-40B4-BE49-F238E27FC236}">
                <a16:creationId xmlns:a16="http://schemas.microsoft.com/office/drawing/2014/main" id="{3F0E9834-F313-578B-6932-36B0166B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22" y="4705417"/>
            <a:ext cx="557532" cy="5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4527E4-5675-C064-55AF-BE244C8EA83A}"/>
              </a:ext>
            </a:extLst>
          </p:cNvPr>
          <p:cNvSpPr txBox="1"/>
          <p:nvPr/>
        </p:nvSpPr>
        <p:spPr>
          <a:xfrm>
            <a:off x="5149569" y="4020065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More in the paper!</a:t>
            </a:r>
            <a:endParaRPr lang="zh-CN" altLang="en-US" dirty="0"/>
          </a:p>
        </p:txBody>
      </p:sp>
      <p:pic>
        <p:nvPicPr>
          <p:cNvPr id="11" name="Picture 6" descr="Fast Detailed Rounded Lineal color icon | Freepik">
            <a:extLst>
              <a:ext uri="{FF2B5EF4-FFF2-40B4-BE49-F238E27FC236}">
                <a16:creationId xmlns:a16="http://schemas.microsoft.com/office/drawing/2014/main" id="{C9390F1A-5A36-D298-926D-30330A9E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64" y="3379652"/>
            <a:ext cx="505243" cy="50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ecure - Free security icons">
            <a:extLst>
              <a:ext uri="{FF2B5EF4-FFF2-40B4-BE49-F238E27FC236}">
                <a16:creationId xmlns:a16="http://schemas.microsoft.com/office/drawing/2014/main" id="{727E3FEC-6858-3401-0550-A0C62E05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99" y="3160129"/>
            <a:ext cx="723791" cy="7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de icon. coding symbol. coding programming sign. 6816978 Vector Art at  Vecteezy">
            <a:extLst>
              <a:ext uri="{FF2B5EF4-FFF2-40B4-BE49-F238E27FC236}">
                <a16:creationId xmlns:a16="http://schemas.microsoft.com/office/drawing/2014/main" id="{6913B5B8-2AB0-7D97-945D-C02953BE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08" y="2615172"/>
            <a:ext cx="6032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033E07DF-9C09-6D91-5CA5-738CFC15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3128456" y="2602219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9" grpId="0"/>
      <p:bldP spid="16" grpId="0" animBg="1"/>
      <p:bldP spid="31" grpId="0" animBg="1"/>
      <p:bldP spid="17" grpId="0" animBg="1"/>
      <p:bldP spid="19" grpId="0" animBg="1"/>
      <p:bldP spid="25" grpId="0"/>
      <p:bldP spid="26" grpId="0"/>
      <p:bldP spid="29" grpId="0" animBg="1"/>
      <p:bldP spid="3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ABB8-A883-8380-58B2-C623A744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B4BD77-0BB8-048A-F424-FAEF8F4D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3" y="1432682"/>
            <a:ext cx="2767630" cy="5060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B71F93-F989-3273-994E-80ACA572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Safety Issues Remain Dominant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3F42C-EB35-8F44-725A-B440F3C9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CCC8C0-7418-43A1-F232-17EAD23E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3" y="1466217"/>
            <a:ext cx="2775360" cy="50266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6EA10A-A8B2-3C50-4D55-62BC5C6DE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740" y="1432682"/>
            <a:ext cx="2427892" cy="5153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F5AB01-7B92-1C8D-8FE6-14D3795E2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298" y="1976603"/>
            <a:ext cx="1682946" cy="4139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E6DAC02-FF33-F98A-705A-60F44C5F0343}"/>
              </a:ext>
            </a:extLst>
          </p:cNvPr>
          <p:cNvSpPr txBox="1"/>
          <p:nvPr/>
        </p:nvSpPr>
        <p:spPr>
          <a:xfrm>
            <a:off x="4201298" y="3111892"/>
            <a:ext cx="7396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 in 2025, </a:t>
            </a:r>
            <a:r>
              <a:rPr lang="en-US" altLang="zh-CN" sz="2800" b="1" dirty="0"/>
              <a:t>31/43 (72%)</a:t>
            </a:r>
          </a:p>
          <a:p>
            <a:r>
              <a:rPr lang="en-US" altLang="zh-CN" dirty="0"/>
              <a:t>of in-the-wild </a:t>
            </a:r>
            <a:r>
              <a:rPr lang="en-US" altLang="zh-CN" b="1" dirty="0"/>
              <a:t>0-day exploits </a:t>
            </a:r>
            <a:r>
              <a:rPr lang="en-US" altLang="zh-CN" dirty="0"/>
              <a:t>were memory safety issues.</a:t>
            </a:r>
          </a:p>
        </p:txBody>
      </p:sp>
      <p:pic>
        <p:nvPicPr>
          <p:cNvPr id="3" name="Picture 16" descr="Microsoft - YouTube">
            <a:extLst>
              <a:ext uri="{FF2B5EF4-FFF2-40B4-BE49-F238E27FC236}">
                <a16:creationId xmlns:a16="http://schemas.microsoft.com/office/drawing/2014/main" id="{C1895116-28C6-3AF7-79BA-BCAF6083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99" y="4709125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71036F3F-BCBB-DF94-0C84-15CC7493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38" y="4774599"/>
            <a:ext cx="445866" cy="5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3189D8F1-5638-CCFC-362C-6B59006B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62" y="5690502"/>
            <a:ext cx="120503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MWare Cloud Services &amp; vSphere Provider | Covenco">
            <a:extLst>
              <a:ext uri="{FF2B5EF4-FFF2-40B4-BE49-F238E27FC236}">
                <a16:creationId xmlns:a16="http://schemas.microsoft.com/office/drawing/2014/main" id="{45C6C9F9-C5F1-C5EE-D9DD-11CD75EF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43" y="4712502"/>
            <a:ext cx="1476524" cy="80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5FC539-1825-6D5A-83C5-242C64E1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38" y="5738785"/>
            <a:ext cx="1651000" cy="3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oogle logo - Wikipedia">
            <a:extLst>
              <a:ext uri="{FF2B5EF4-FFF2-40B4-BE49-F238E27FC236}">
                <a16:creationId xmlns:a16="http://schemas.microsoft.com/office/drawing/2014/main" id="{FF638D19-0B7D-CCBA-107A-B149611B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60" y="4783207"/>
            <a:ext cx="1514222" cy="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08C74-A76E-DAFA-3409-E6D75A2B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EEA5-43CF-F653-2F3A-5D37832F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Industry Is Embracing Memory Tagging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2D5F7-58AE-0943-9382-4C5189B4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7F839-23F7-F3EA-954C-43145B03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39" y="3844249"/>
            <a:ext cx="5538324" cy="2648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56B3AF-CAF0-A9F3-5B0E-FF8CAD14F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432053" cy="1924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5E28FD-F938-2DD2-91F9-28EF6D44C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48" y="1657712"/>
            <a:ext cx="5011143" cy="1543114"/>
          </a:xfrm>
          <a:prstGeom prst="rect">
            <a:avLst/>
          </a:prstGeom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AAFAFB12-6C5D-15B2-30F4-A2D68276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00" y="1657712"/>
            <a:ext cx="120503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135A7A1F-C2F2-8C71-7CFE-0AF990DB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42" y="4190409"/>
            <a:ext cx="445866" cy="5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oogle logo - Wikipedia">
            <a:extLst>
              <a:ext uri="{FF2B5EF4-FFF2-40B4-BE49-F238E27FC236}">
                <a16:creationId xmlns:a16="http://schemas.microsoft.com/office/drawing/2014/main" id="{5041ABAD-3D54-BBCF-AE93-8E1A2C44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1" y="1752071"/>
            <a:ext cx="1514222" cy="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9027A-1877-2030-4095-DB1181471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225" y="3844249"/>
            <a:ext cx="4711013" cy="2242461"/>
          </a:xfrm>
          <a:prstGeom prst="rect">
            <a:avLst/>
          </a:prstGeom>
        </p:spPr>
      </p:pic>
      <p:pic>
        <p:nvPicPr>
          <p:cNvPr id="5" name="Picture 4" descr="Ampere Ambassadors">
            <a:extLst>
              <a:ext uri="{FF2B5EF4-FFF2-40B4-BE49-F238E27FC236}">
                <a16:creationId xmlns:a16="http://schemas.microsoft.com/office/drawing/2014/main" id="{49431397-1713-63CF-E696-E1EFAE34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041" y="5101402"/>
            <a:ext cx="1936327" cy="9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0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14ABD-88B7-1221-6353-55657304F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D8D957-F606-6684-8456-D9D6D5BBEADD}"/>
              </a:ext>
            </a:extLst>
          </p:cNvPr>
          <p:cNvSpPr/>
          <p:nvPr/>
        </p:nvSpPr>
        <p:spPr>
          <a:xfrm>
            <a:off x="838200" y="3215073"/>
            <a:ext cx="8747620" cy="711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309972-8C09-AF86-1B87-894698097A9D}"/>
              </a:ext>
            </a:extLst>
          </p:cNvPr>
          <p:cNvSpPr/>
          <p:nvPr/>
        </p:nvSpPr>
        <p:spPr>
          <a:xfrm>
            <a:off x="838198" y="3214675"/>
            <a:ext cx="8747620" cy="7117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9E4E2E-FBB5-B6DD-01D4-0B3C23DACCE4}"/>
              </a:ext>
            </a:extLst>
          </p:cNvPr>
          <p:cNvSpPr/>
          <p:nvPr/>
        </p:nvSpPr>
        <p:spPr>
          <a:xfrm>
            <a:off x="838199" y="5804177"/>
            <a:ext cx="8747620" cy="622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57C437-B7B9-7432-B361-BBBC1BDD76C8}"/>
              </a:ext>
            </a:extLst>
          </p:cNvPr>
          <p:cNvSpPr/>
          <p:nvPr/>
        </p:nvSpPr>
        <p:spPr>
          <a:xfrm>
            <a:off x="838200" y="4045720"/>
            <a:ext cx="8747620" cy="16105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318212-2CED-DC8B-90E1-9B7DDA5D2118}"/>
              </a:ext>
            </a:extLst>
          </p:cNvPr>
          <p:cNvSpPr/>
          <p:nvPr/>
        </p:nvSpPr>
        <p:spPr>
          <a:xfrm>
            <a:off x="838200" y="1475858"/>
            <a:ext cx="8747620" cy="16216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3483D-68B9-939E-866A-980E551F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: Byte-Granular Overflow Detection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2FBA-D1D6-DF2F-9E09-407F6CC3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3" name="Picture 26">
            <a:extLst>
              <a:ext uri="{FF2B5EF4-FFF2-40B4-BE49-F238E27FC236}">
                <a16:creationId xmlns:a16="http://schemas.microsoft.com/office/drawing/2014/main" id="{8298D399-09C2-CD7B-6777-BD216C79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11" y="1807835"/>
            <a:ext cx="120503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05BCFF71-E4DA-5288-D36C-4E392006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69" y="1723677"/>
            <a:ext cx="445866" cy="5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oogle logo - Wikipedia">
            <a:extLst>
              <a:ext uri="{FF2B5EF4-FFF2-40B4-BE49-F238E27FC236}">
                <a16:creationId xmlns:a16="http://schemas.microsoft.com/office/drawing/2014/main" id="{8F0364AD-33E7-2FC3-9263-C1F2C70E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31" y="1789923"/>
            <a:ext cx="1514222" cy="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pere Ambassadors">
            <a:extLst>
              <a:ext uri="{FF2B5EF4-FFF2-40B4-BE49-F238E27FC236}">
                <a16:creationId xmlns:a16="http://schemas.microsoft.com/office/drawing/2014/main" id="{5588A455-DC05-9015-28B5-DBDF32E4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4" y="1607662"/>
            <a:ext cx="1419151" cy="7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D3801A-70C1-ABAA-F4A2-FAD510985F63}"/>
              </a:ext>
            </a:extLst>
          </p:cNvPr>
          <p:cNvSpPr txBox="1"/>
          <p:nvPr/>
        </p:nvSpPr>
        <p:spPr>
          <a:xfrm>
            <a:off x="838202" y="2521550"/>
            <a:ext cx="882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Memory tagging </a:t>
            </a:r>
            <a:r>
              <a:rPr lang="en-US" altLang="zh-CN" dirty="0"/>
              <a:t>is becoming an industry-backed deployment path for memory safety.</a:t>
            </a:r>
            <a:endParaRPr lang="zh-CN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F98E7-AC19-DD86-7585-E970A8C2A80A}"/>
              </a:ext>
            </a:extLst>
          </p:cNvPr>
          <p:cNvSpPr txBox="1"/>
          <p:nvPr/>
        </p:nvSpPr>
        <p:spPr>
          <a:xfrm>
            <a:off x="838200" y="3364726"/>
            <a:ext cx="84053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Memory tagging’s </a:t>
            </a:r>
            <a:r>
              <a:rPr lang="en-US" altLang="zh-CN" b="1" dirty="0">
                <a:solidFill>
                  <a:srgbClr val="FF0000"/>
                </a:solidFill>
              </a:rPr>
              <a:t>coarse granularity</a:t>
            </a:r>
            <a:r>
              <a:rPr lang="en-US" altLang="zh-CN" dirty="0"/>
              <a:t> results in many* missed memory safety bugs.</a:t>
            </a:r>
            <a:endParaRPr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F1D19C-8439-51FA-6342-008DDA68B1F5}"/>
              </a:ext>
            </a:extLst>
          </p:cNvPr>
          <p:cNvSpPr txBox="1"/>
          <p:nvPr/>
        </p:nvSpPr>
        <p:spPr>
          <a:xfrm>
            <a:off x="838200" y="4115403"/>
            <a:ext cx="732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This motivates </a:t>
            </a:r>
            <a:r>
              <a:rPr lang="en-US" altLang="zh-CN" sz="2800" b="1" i="1" dirty="0" err="1"/>
              <a:t>NanoTag</a:t>
            </a:r>
            <a:r>
              <a:rPr lang="en-US" altLang="zh-CN" sz="2800" b="1" dirty="0"/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4E2BC-C098-EF08-B20E-44A491ADB46C}"/>
              </a:ext>
            </a:extLst>
          </p:cNvPr>
          <p:cNvSpPr txBox="1"/>
          <p:nvPr/>
        </p:nvSpPr>
        <p:spPr>
          <a:xfrm>
            <a:off x="838199" y="4718484"/>
            <a:ext cx="73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system to pinpoint memory safety bugs at</a:t>
            </a:r>
            <a:r>
              <a:rPr lang="en-US" altLang="zh-CN" b="1" dirty="0"/>
              <a:t> byte granularity</a:t>
            </a:r>
            <a:r>
              <a:rPr lang="en-US" altLang="zh-CN" dirty="0"/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52E7E-6FE0-BABC-1D86-39EBBD1A2CF2}"/>
              </a:ext>
            </a:extLst>
          </p:cNvPr>
          <p:cNvSpPr txBox="1"/>
          <p:nvPr/>
        </p:nvSpPr>
        <p:spPr>
          <a:xfrm>
            <a:off x="838199" y="5936381"/>
            <a:ext cx="85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achieves </a:t>
            </a:r>
            <a:r>
              <a:rPr lang="en-US" altLang="zh-CN" b="1" dirty="0"/>
              <a:t>high</a:t>
            </a:r>
            <a:r>
              <a:rPr lang="en-US" altLang="zh-CN" dirty="0"/>
              <a:t> bug-detection capability with </a:t>
            </a:r>
            <a:r>
              <a:rPr lang="en-US" altLang="zh-CN" b="1" dirty="0"/>
              <a:t>low</a:t>
            </a:r>
            <a:r>
              <a:rPr lang="en-US" altLang="zh-CN" dirty="0"/>
              <a:t> run-time overhead.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8A82D3-AB64-1CED-99A4-0C295601409C}"/>
              </a:ext>
            </a:extLst>
          </p:cNvPr>
          <p:cNvSpPr txBox="1"/>
          <p:nvPr/>
        </p:nvSpPr>
        <p:spPr>
          <a:xfrm>
            <a:off x="838199" y="5226771"/>
            <a:ext cx="73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 real memory tagging hardware</a:t>
            </a:r>
            <a:r>
              <a:rPr lang="en-US" altLang="zh-CN" b="1" dirty="0"/>
              <a:t>.</a:t>
            </a:r>
            <a:endParaRPr lang="en-US" altLang="zh-CN" dirty="0"/>
          </a:p>
        </p:txBody>
      </p:sp>
      <p:pic>
        <p:nvPicPr>
          <p:cNvPr id="6146" name="Picture 2" descr="High performance - Free business and finance icons">
            <a:extLst>
              <a:ext uri="{FF2B5EF4-FFF2-40B4-BE49-F238E27FC236}">
                <a16:creationId xmlns:a16="http://schemas.microsoft.com/office/drawing/2014/main" id="{9ED29CE3-5F45-795B-A7DE-CEC1AC2A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31" y="5597532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eative design - Free business icons">
            <a:extLst>
              <a:ext uri="{FF2B5EF4-FFF2-40B4-BE49-F238E27FC236}">
                <a16:creationId xmlns:a16="http://schemas.microsoft.com/office/drawing/2014/main" id="{DE94926E-00EA-6891-1286-2C3424FA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39" y="4317532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mitation - Free signaling icons">
            <a:extLst>
              <a:ext uri="{FF2B5EF4-FFF2-40B4-BE49-F238E27FC236}">
                <a16:creationId xmlns:a16="http://schemas.microsoft.com/office/drawing/2014/main" id="{5E42FBD2-09F6-8BCE-1EBF-4E218445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39" y="2891441"/>
            <a:ext cx="1078951" cy="10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otivation - Free education icons">
            <a:extLst>
              <a:ext uri="{FF2B5EF4-FFF2-40B4-BE49-F238E27FC236}">
                <a16:creationId xmlns:a16="http://schemas.microsoft.com/office/drawing/2014/main" id="{E1ABE5DF-82A4-927E-BF80-B42B7185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34" y="1480717"/>
            <a:ext cx="1298732" cy="12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1151F-B820-0DC7-50FD-98C176570678}"/>
              </a:ext>
            </a:extLst>
          </p:cNvPr>
          <p:cNvSpPr txBox="1"/>
          <p:nvPr/>
        </p:nvSpPr>
        <p:spPr>
          <a:xfrm>
            <a:off x="3920208" y="3649647"/>
            <a:ext cx="266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*: ~25% in NIST Juliet Test Suite.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0006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" grpId="0" animBg="1"/>
      <p:bldP spid="27" grpId="1" animBg="1"/>
      <p:bldP spid="26" grpId="0" animBg="1"/>
      <p:bldP spid="12" grpId="0" animBg="1"/>
      <p:bldP spid="12" grpId="1" animBg="1"/>
      <p:bldP spid="9" grpId="0" animBg="1"/>
      <p:bldP spid="14" grpId="0"/>
      <p:bldP spid="17" grpId="0"/>
      <p:bldP spid="21" grpId="0"/>
      <p:bldP spid="21" grpId="1"/>
      <p:bldP spid="22" grpId="0"/>
      <p:bldP spid="22" grpId="1"/>
      <p:bldP spid="23" grpId="0"/>
      <p:bldP spid="23" grpId="1"/>
      <p:bldP spid="23" grpId="2"/>
      <p:bldP spid="24" grpId="0"/>
      <p:bldP spid="2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248FE-8F69-8016-7E9D-7DDE8D305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3FC3-4D2F-7278-157F-2B9EF2D9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Memory Tagging Extension (MTE)?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C5567-AE7D-22BD-ED46-2AF5F03D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F94E5-8D4B-0109-815E-EFDD60B337FD}"/>
              </a:ext>
            </a:extLst>
          </p:cNvPr>
          <p:cNvSpPr/>
          <p:nvPr/>
        </p:nvSpPr>
        <p:spPr>
          <a:xfrm>
            <a:off x="838200" y="1639611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CCE84-CC34-25B4-A937-E9932108B333}"/>
              </a:ext>
            </a:extLst>
          </p:cNvPr>
          <p:cNvSpPr/>
          <p:nvPr/>
        </p:nvSpPr>
        <p:spPr>
          <a:xfrm>
            <a:off x="838200" y="2257232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863F8-BF1F-42CD-ABAE-268E53367763}"/>
              </a:ext>
            </a:extLst>
          </p:cNvPr>
          <p:cNvSpPr/>
          <p:nvPr/>
        </p:nvSpPr>
        <p:spPr>
          <a:xfrm>
            <a:off x="838200" y="2874853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AA070-E998-E406-C6EF-1FD6E11460B0}"/>
              </a:ext>
            </a:extLst>
          </p:cNvPr>
          <p:cNvSpPr/>
          <p:nvPr/>
        </p:nvSpPr>
        <p:spPr>
          <a:xfrm>
            <a:off x="838200" y="3496484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8240C-37F4-12D8-D514-0B1F2DDE65E0}"/>
              </a:ext>
            </a:extLst>
          </p:cNvPr>
          <p:cNvSpPr/>
          <p:nvPr/>
        </p:nvSpPr>
        <p:spPr>
          <a:xfrm>
            <a:off x="838200" y="4118115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E138EE-A990-D591-BF10-F4C3B39DE5B7}"/>
              </a:ext>
            </a:extLst>
          </p:cNvPr>
          <p:cNvSpPr/>
          <p:nvPr/>
        </p:nvSpPr>
        <p:spPr>
          <a:xfrm>
            <a:off x="838200" y="4735736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2B9FF-481F-F0EB-AF96-103ECCF5BDA5}"/>
              </a:ext>
            </a:extLst>
          </p:cNvPr>
          <p:cNvSpPr/>
          <p:nvPr/>
        </p:nvSpPr>
        <p:spPr>
          <a:xfrm>
            <a:off x="838200" y="5353191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E229D-0C92-BB30-2D9E-1F1F420F7900}"/>
              </a:ext>
            </a:extLst>
          </p:cNvPr>
          <p:cNvSpPr/>
          <p:nvPr/>
        </p:nvSpPr>
        <p:spPr>
          <a:xfrm>
            <a:off x="841570" y="1639610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AB587F-E655-D5AA-C1E2-34AC92984A70}"/>
              </a:ext>
            </a:extLst>
          </p:cNvPr>
          <p:cNvSpPr/>
          <p:nvPr/>
        </p:nvSpPr>
        <p:spPr>
          <a:xfrm>
            <a:off x="841570" y="2257231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4D9D4-62DF-C7A4-06EB-54112814280E}"/>
              </a:ext>
            </a:extLst>
          </p:cNvPr>
          <p:cNvSpPr/>
          <p:nvPr/>
        </p:nvSpPr>
        <p:spPr>
          <a:xfrm>
            <a:off x="841570" y="287485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BC0FB-3E86-4363-7968-2642133927FA}"/>
              </a:ext>
            </a:extLst>
          </p:cNvPr>
          <p:cNvSpPr/>
          <p:nvPr/>
        </p:nvSpPr>
        <p:spPr>
          <a:xfrm>
            <a:off x="841570" y="3496483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32BD48-6686-D3F3-1E44-DB0F994A39DE}"/>
              </a:ext>
            </a:extLst>
          </p:cNvPr>
          <p:cNvSpPr/>
          <p:nvPr/>
        </p:nvSpPr>
        <p:spPr>
          <a:xfrm>
            <a:off x="841570" y="4118114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F3BD8C-C6DD-0632-A41F-B3CCF2EA4CFA}"/>
              </a:ext>
            </a:extLst>
          </p:cNvPr>
          <p:cNvSpPr/>
          <p:nvPr/>
        </p:nvSpPr>
        <p:spPr>
          <a:xfrm>
            <a:off x="841570" y="4735735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35031-7F9F-1CDE-5950-B6A9E5B4ADD3}"/>
              </a:ext>
            </a:extLst>
          </p:cNvPr>
          <p:cNvSpPr/>
          <p:nvPr/>
        </p:nvSpPr>
        <p:spPr>
          <a:xfrm>
            <a:off x="841570" y="5353190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5A6EB-99F5-9C0D-8077-330116D848A1}"/>
              </a:ext>
            </a:extLst>
          </p:cNvPr>
          <p:cNvSpPr txBox="1"/>
          <p:nvPr/>
        </p:nvSpPr>
        <p:spPr>
          <a:xfrm>
            <a:off x="1843762" y="5987018"/>
            <a:ext cx="194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 (Tagged)</a:t>
            </a:r>
            <a:endParaRPr lang="zh-CN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02227-47E2-2F57-B5A0-D6B1B7C4E422}"/>
              </a:ext>
            </a:extLst>
          </p:cNvPr>
          <p:cNvSpPr txBox="1"/>
          <p:nvPr/>
        </p:nvSpPr>
        <p:spPr>
          <a:xfrm>
            <a:off x="7253194" y="1640562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Pointer (Tagged)</a:t>
            </a:r>
            <a:endParaRPr lang="zh-CN" altLang="en-US" b="1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EC90ECF-7E8F-0266-FA21-B098A413F6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1293" y="2142800"/>
            <a:ext cx="577850" cy="28875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9B4B407-9DE2-B715-8593-90FCA27E0D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6124" y="3751614"/>
            <a:ext cx="577850" cy="28875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644B6E1-05CE-CC7D-C726-4D0AE800E5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1294" y="5208812"/>
            <a:ext cx="577850" cy="288756"/>
          </a:xfrm>
          <a:prstGeom prst="rect">
            <a:avLst/>
          </a:prstGeom>
        </p:spPr>
      </p:pic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CA659200-BE8B-3C3B-5697-2E2DAF03E8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8658" y="2009894"/>
            <a:ext cx="554567" cy="554567"/>
          </a:xfrm>
          <a:prstGeom prst="rect">
            <a:avLst/>
          </a:prstGeom>
        </p:spPr>
      </p:pic>
      <p:pic>
        <p:nvPicPr>
          <p:cNvPr id="43" name="Graphic 42" descr="Checkmark with solid fill">
            <a:extLst>
              <a:ext uri="{FF2B5EF4-FFF2-40B4-BE49-F238E27FC236}">
                <a16:creationId xmlns:a16="http://schemas.microsoft.com/office/drawing/2014/main" id="{535F3937-CE70-E80E-D3ED-7F8532BD88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3489" y="3618708"/>
            <a:ext cx="554567" cy="554567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3EDBBD28-DDCF-E103-C60B-E0A4D26257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8658" y="5075906"/>
            <a:ext cx="554567" cy="554567"/>
          </a:xfrm>
          <a:prstGeom prst="rect">
            <a:avLst/>
          </a:prstGeom>
        </p:spPr>
      </p:pic>
      <p:pic>
        <p:nvPicPr>
          <p:cNvPr id="46" name="Graphic 45" descr="Close with solid fill">
            <a:extLst>
              <a:ext uri="{FF2B5EF4-FFF2-40B4-BE49-F238E27FC236}">
                <a16:creationId xmlns:a16="http://schemas.microsoft.com/office/drawing/2014/main" id="{4293F1C1-EC84-516D-089F-C6192B9E83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8658" y="2883667"/>
            <a:ext cx="537666" cy="537666"/>
          </a:xfrm>
          <a:prstGeom prst="rect">
            <a:avLst/>
          </a:prstGeom>
        </p:spPr>
      </p:pic>
      <p:pic>
        <p:nvPicPr>
          <p:cNvPr id="47" name="Picture 46" descr="Bug Special Lineal color icon | Freepik">
            <a:extLst>
              <a:ext uri="{FF2B5EF4-FFF2-40B4-BE49-F238E27FC236}">
                <a16:creationId xmlns:a16="http://schemas.microsoft.com/office/drawing/2014/main" id="{C4504B46-584F-77A3-6BF6-E229F3EB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65" y="2874852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2CAA2D1-AD71-05E3-4DA4-0479FED6D78A}"/>
              </a:ext>
            </a:extLst>
          </p:cNvPr>
          <p:cNvSpPr txBox="1"/>
          <p:nvPr/>
        </p:nvSpPr>
        <p:spPr>
          <a:xfrm>
            <a:off x="7699485" y="2919464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 Overflow</a:t>
            </a:r>
            <a:endParaRPr lang="zh-CN" altLang="en-US" dirty="0"/>
          </a:p>
        </p:txBody>
      </p:sp>
      <p:pic>
        <p:nvPicPr>
          <p:cNvPr id="1034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A95E58AD-F7FF-B2CF-8CD7-7AE9610B0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5367518" y="1690688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290399D7-5429-8C91-1DDE-E39F9990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5367518" y="2427499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E9D830-6022-5AD0-E57A-684A9B402E64}"/>
              </a:ext>
            </a:extLst>
          </p:cNvPr>
          <p:cNvSpPr txBox="1"/>
          <p:nvPr/>
        </p:nvSpPr>
        <p:spPr>
          <a:xfrm>
            <a:off x="6071937" y="169461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MTE</a:t>
            </a:r>
            <a:endParaRPr lang="zh-CN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90EF42-EBA2-FFA5-29BB-31BCEE8B7550}"/>
              </a:ext>
            </a:extLst>
          </p:cNvPr>
          <p:cNvSpPr txBox="1"/>
          <p:nvPr/>
        </p:nvSpPr>
        <p:spPr>
          <a:xfrm>
            <a:off x="6071937" y="245163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6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4714 -0.000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4713 -0.000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714 -0.000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14 -0.00069 L -0.24688 0.1298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52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3" grpId="0"/>
      <p:bldP spid="12" grpId="0"/>
      <p:bldP spid="48" grpId="0" animBg="1"/>
      <p:bldP spid="19" grpId="0"/>
      <p:bldP spid="19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D174-9CA8-EADB-73B0-564634E11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AA71-EF6E-7FCA-7892-D91EC8C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MTE’s Limitation: Coarse Granularity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20DEB-A89E-4880-5281-FA2029BB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8AB34-D958-78E3-386E-A557C570F70B}"/>
              </a:ext>
            </a:extLst>
          </p:cNvPr>
          <p:cNvSpPr/>
          <p:nvPr/>
        </p:nvSpPr>
        <p:spPr>
          <a:xfrm>
            <a:off x="838200" y="1639611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47BA2-425C-BF62-18E8-9FC022FFC339}"/>
              </a:ext>
            </a:extLst>
          </p:cNvPr>
          <p:cNvSpPr/>
          <p:nvPr/>
        </p:nvSpPr>
        <p:spPr>
          <a:xfrm>
            <a:off x="838200" y="2257232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7A1F3-1A77-F997-4792-F4D2294A8C2C}"/>
              </a:ext>
            </a:extLst>
          </p:cNvPr>
          <p:cNvSpPr/>
          <p:nvPr/>
        </p:nvSpPr>
        <p:spPr>
          <a:xfrm>
            <a:off x="838200" y="2874853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E2559-5A2E-6159-2F73-C536FD9FF1CF}"/>
              </a:ext>
            </a:extLst>
          </p:cNvPr>
          <p:cNvSpPr/>
          <p:nvPr/>
        </p:nvSpPr>
        <p:spPr>
          <a:xfrm>
            <a:off x="838200" y="3496484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29B4E-3B68-D67A-B241-CD02DF7222D3}"/>
              </a:ext>
            </a:extLst>
          </p:cNvPr>
          <p:cNvSpPr/>
          <p:nvPr/>
        </p:nvSpPr>
        <p:spPr>
          <a:xfrm>
            <a:off x="838200" y="4118115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78F08-8633-735A-7347-64033537A88E}"/>
              </a:ext>
            </a:extLst>
          </p:cNvPr>
          <p:cNvSpPr/>
          <p:nvPr/>
        </p:nvSpPr>
        <p:spPr>
          <a:xfrm>
            <a:off x="838200" y="4735736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17080-675D-F453-8345-EC0D2DBAE03E}"/>
              </a:ext>
            </a:extLst>
          </p:cNvPr>
          <p:cNvSpPr/>
          <p:nvPr/>
        </p:nvSpPr>
        <p:spPr>
          <a:xfrm>
            <a:off x="838200" y="5353191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FE51-A3BB-FE67-AE12-90C9EF31DB78}"/>
              </a:ext>
            </a:extLst>
          </p:cNvPr>
          <p:cNvSpPr/>
          <p:nvPr/>
        </p:nvSpPr>
        <p:spPr>
          <a:xfrm>
            <a:off x="841570" y="1639610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9BD83-B1E9-A437-4915-9CD4F82A9A34}"/>
              </a:ext>
            </a:extLst>
          </p:cNvPr>
          <p:cNvSpPr/>
          <p:nvPr/>
        </p:nvSpPr>
        <p:spPr>
          <a:xfrm>
            <a:off x="841570" y="2257231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65B2A-E926-7D20-B59A-13FEC677D302}"/>
              </a:ext>
            </a:extLst>
          </p:cNvPr>
          <p:cNvSpPr/>
          <p:nvPr/>
        </p:nvSpPr>
        <p:spPr>
          <a:xfrm>
            <a:off x="841570" y="287485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3E1F63-912C-CF19-4D3D-7FB3C836F590}"/>
              </a:ext>
            </a:extLst>
          </p:cNvPr>
          <p:cNvSpPr/>
          <p:nvPr/>
        </p:nvSpPr>
        <p:spPr>
          <a:xfrm>
            <a:off x="841570" y="3496483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F6BAF-ABFC-47B8-B1CE-37C8E7B4A804}"/>
              </a:ext>
            </a:extLst>
          </p:cNvPr>
          <p:cNvSpPr/>
          <p:nvPr/>
        </p:nvSpPr>
        <p:spPr>
          <a:xfrm>
            <a:off x="841570" y="4118114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BE185B-631B-07DE-6DF8-2F898452B98B}"/>
              </a:ext>
            </a:extLst>
          </p:cNvPr>
          <p:cNvSpPr/>
          <p:nvPr/>
        </p:nvSpPr>
        <p:spPr>
          <a:xfrm>
            <a:off x="841570" y="4735735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6D0EC-51D3-416D-EE3C-054289485E11}"/>
              </a:ext>
            </a:extLst>
          </p:cNvPr>
          <p:cNvSpPr/>
          <p:nvPr/>
        </p:nvSpPr>
        <p:spPr>
          <a:xfrm>
            <a:off x="841570" y="5353190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E59A3-5159-730F-8E42-94B0F23F0D9E}"/>
              </a:ext>
            </a:extLst>
          </p:cNvPr>
          <p:cNvSpPr txBox="1"/>
          <p:nvPr/>
        </p:nvSpPr>
        <p:spPr>
          <a:xfrm>
            <a:off x="1836655" y="5993325"/>
            <a:ext cx="194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 (Tagged)</a:t>
            </a:r>
            <a:endParaRPr lang="zh-CN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0D468-17A3-B899-A3F3-F4564BEFC9BE}"/>
              </a:ext>
            </a:extLst>
          </p:cNvPr>
          <p:cNvSpPr txBox="1"/>
          <p:nvPr/>
        </p:nvSpPr>
        <p:spPr>
          <a:xfrm>
            <a:off x="7310345" y="1645840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Pointer (Tagged)</a:t>
            </a:r>
            <a:endParaRPr lang="zh-CN" alt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FAA457-024D-5190-8518-09CFB4D71F48}"/>
              </a:ext>
            </a:extLst>
          </p:cNvPr>
          <p:cNvSpPr/>
          <p:nvPr/>
        </p:nvSpPr>
        <p:spPr>
          <a:xfrm>
            <a:off x="838200" y="2879028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0055DA-FFA3-FA6F-B6B4-904B2AFF9560}"/>
              </a:ext>
            </a:extLst>
          </p:cNvPr>
          <p:cNvSpPr/>
          <p:nvPr/>
        </p:nvSpPr>
        <p:spPr>
          <a:xfrm>
            <a:off x="844940" y="4113938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07F74-A342-D316-2BC3-BF0BFA9B42F8}"/>
              </a:ext>
            </a:extLst>
          </p:cNvPr>
          <p:cNvSpPr/>
          <p:nvPr/>
        </p:nvSpPr>
        <p:spPr>
          <a:xfrm>
            <a:off x="2810287" y="2260727"/>
            <a:ext cx="1993042" cy="61762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812B03-534B-4CFB-804F-B86909202B4C}"/>
              </a:ext>
            </a:extLst>
          </p:cNvPr>
          <p:cNvSpPr/>
          <p:nvPr/>
        </p:nvSpPr>
        <p:spPr>
          <a:xfrm>
            <a:off x="1652954" y="3502827"/>
            <a:ext cx="3143635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A14FF6-149A-F29C-08A4-527CA90C3191}"/>
              </a:ext>
            </a:extLst>
          </p:cNvPr>
          <p:cNvSpPr/>
          <p:nvPr/>
        </p:nvSpPr>
        <p:spPr>
          <a:xfrm>
            <a:off x="844940" y="4738071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7F4BF9-0935-3009-765C-32D87B1CEBA1}"/>
              </a:ext>
            </a:extLst>
          </p:cNvPr>
          <p:cNvSpPr/>
          <p:nvPr/>
        </p:nvSpPr>
        <p:spPr>
          <a:xfrm>
            <a:off x="844940" y="5365698"/>
            <a:ext cx="3958389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34" descr="Bug Special Lineal color icon | Freepik">
            <a:extLst>
              <a:ext uri="{FF2B5EF4-FFF2-40B4-BE49-F238E27FC236}">
                <a16:creationId xmlns:a16="http://schemas.microsoft.com/office/drawing/2014/main" id="{342A74E5-7514-8C4E-5B18-61EDEF63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53" y="2364117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5687BE0-6BDC-6B18-E52A-741DB68E7D6E}"/>
              </a:ext>
            </a:extLst>
          </p:cNvPr>
          <p:cNvSpPr txBox="1"/>
          <p:nvPr/>
        </p:nvSpPr>
        <p:spPr>
          <a:xfrm>
            <a:off x="7660536" y="2398960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 Overflow</a:t>
            </a:r>
            <a:endParaRPr lang="zh-CN" altLang="en-US" dirty="0"/>
          </a:p>
        </p:txBody>
      </p:sp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58F34C6F-7D08-7ED3-DECF-4AD50EFE28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0667" y="2349833"/>
            <a:ext cx="554567" cy="55456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18128E7-B1BC-D9F1-ADDF-429DB82C02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43275" y="2439248"/>
            <a:ext cx="577850" cy="2887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AA5061F-75EA-F783-8AED-045B78856049}"/>
              </a:ext>
            </a:extLst>
          </p:cNvPr>
          <p:cNvSpPr txBox="1"/>
          <p:nvPr/>
        </p:nvSpPr>
        <p:spPr>
          <a:xfrm>
            <a:off x="6156416" y="5320471"/>
            <a:ext cx="483572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MTE fails to pinpoint subtle memory violations due to its </a:t>
            </a:r>
            <a:r>
              <a:rPr lang="en-US" altLang="zh-CN" b="1" dirty="0"/>
              <a:t>coarse granularity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EB986683-1CF5-8300-32C8-00FF275E1944}"/>
              </a:ext>
            </a:extLst>
          </p:cNvPr>
          <p:cNvSpPr/>
          <p:nvPr/>
        </p:nvSpPr>
        <p:spPr>
          <a:xfrm rot="5400000">
            <a:off x="6387116" y="2485337"/>
            <a:ext cx="461596" cy="1341816"/>
          </a:xfrm>
          <a:prstGeom prst="rightBrace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1D50EE-A58E-CD8D-6FF3-C02E894C69EA}"/>
              </a:ext>
            </a:extLst>
          </p:cNvPr>
          <p:cNvSpPr txBox="1"/>
          <p:nvPr/>
        </p:nvSpPr>
        <p:spPr>
          <a:xfrm>
            <a:off x="4875335" y="3448197"/>
            <a:ext cx="51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 overflow MTE ignores becomes exploitable!</a:t>
            </a:r>
            <a:endParaRPr lang="zh-CN" altLang="en-US" dirty="0"/>
          </a:p>
        </p:txBody>
      </p:sp>
      <p:pic>
        <p:nvPicPr>
          <p:cNvPr id="23" name="Picture 10" descr="XNOR Gate Filled Line Icon 8618156 Vector Art at Vecteezy">
            <a:extLst>
              <a:ext uri="{FF2B5EF4-FFF2-40B4-BE49-F238E27FC236}">
                <a16:creationId xmlns:a16="http://schemas.microsoft.com/office/drawing/2014/main" id="{2125A0AA-E186-4B38-7AAA-E5054D2D7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7568" r="8259" b="25757"/>
          <a:stretch>
            <a:fillRect/>
          </a:stretch>
        </p:blipFill>
        <p:spPr bwMode="auto">
          <a:xfrm>
            <a:off x="4855325" y="2418313"/>
            <a:ext cx="743116" cy="4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01BEE7F-F7EA-963A-CDD9-785FEECCE7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5192" y="2436715"/>
            <a:ext cx="577850" cy="28875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3B8A2E-A2BF-7B10-0F5E-9C33DE1EFEC6}"/>
              </a:ext>
            </a:extLst>
          </p:cNvPr>
          <p:cNvCxnSpPr>
            <a:cxnSpLocks/>
          </p:cNvCxnSpPr>
          <p:nvPr/>
        </p:nvCxnSpPr>
        <p:spPr>
          <a:xfrm>
            <a:off x="860080" y="2257231"/>
            <a:ext cx="0" cy="61762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672ECE-078C-4D1D-7B43-B9C58DE8167B}"/>
              </a:ext>
            </a:extLst>
          </p:cNvPr>
          <p:cNvCxnSpPr>
            <a:cxnSpLocks/>
          </p:cNvCxnSpPr>
          <p:nvPr/>
        </p:nvCxnSpPr>
        <p:spPr>
          <a:xfrm>
            <a:off x="860080" y="2571750"/>
            <a:ext cx="2923839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57643 -0.001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23985 0.0023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6" grpId="0" animBg="1"/>
      <p:bldP spid="39" grpId="0" animBg="1"/>
      <p:bldP spid="45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143A8-E764-7F16-F35B-1CD287B4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Down 28">
            <a:extLst>
              <a:ext uri="{FF2B5EF4-FFF2-40B4-BE49-F238E27FC236}">
                <a16:creationId xmlns:a16="http://schemas.microsoft.com/office/drawing/2014/main" id="{E4E0F02E-8FED-D47E-85DB-DAF3E43A3EA7}"/>
              </a:ext>
            </a:extLst>
          </p:cNvPr>
          <p:cNvSpPr/>
          <p:nvPr/>
        </p:nvSpPr>
        <p:spPr>
          <a:xfrm rot="16200000">
            <a:off x="5858435" y="2018292"/>
            <a:ext cx="475130" cy="92675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44D812-F05F-9625-DE73-CF54ED11C5E2}"/>
              </a:ext>
            </a:extLst>
          </p:cNvPr>
          <p:cNvSpPr/>
          <p:nvPr/>
        </p:nvSpPr>
        <p:spPr>
          <a:xfrm>
            <a:off x="2918209" y="2331019"/>
            <a:ext cx="1304168" cy="2734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1CCCF7-C34B-0D00-53D3-34ACDC033B76}"/>
              </a:ext>
            </a:extLst>
          </p:cNvPr>
          <p:cNvSpPr/>
          <p:nvPr/>
        </p:nvSpPr>
        <p:spPr>
          <a:xfrm>
            <a:off x="849664" y="5030543"/>
            <a:ext cx="3172554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35DDE5-3152-8349-B3E7-AF50297ACA54}"/>
              </a:ext>
            </a:extLst>
          </p:cNvPr>
          <p:cNvSpPr/>
          <p:nvPr/>
        </p:nvSpPr>
        <p:spPr>
          <a:xfrm>
            <a:off x="4035721" y="5030542"/>
            <a:ext cx="3166024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768F22-B45E-1013-ADB9-29671CF66A7D}"/>
              </a:ext>
            </a:extLst>
          </p:cNvPr>
          <p:cNvSpPr/>
          <p:nvPr/>
        </p:nvSpPr>
        <p:spPr>
          <a:xfrm>
            <a:off x="7201745" y="5030541"/>
            <a:ext cx="3179086" cy="617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663C-30ED-8A2B-0212-728ECDFE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32" y="365125"/>
            <a:ext cx="11675136" cy="1325563"/>
          </a:xfrm>
        </p:spPr>
        <p:txBody>
          <a:bodyPr/>
          <a:lstStyle/>
          <a:p>
            <a:r>
              <a:rPr lang="en-US" altLang="zh-CN" dirty="0"/>
              <a:t>MTE’s Coarse Granularity Has Serious Implications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4CDFE-7D33-7819-5707-303C1AD6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2904"/>
            <a:ext cx="2743200" cy="365125"/>
          </a:xfrm>
        </p:spPr>
        <p:txBody>
          <a:bodyPr/>
          <a:lstStyle/>
          <a:p>
            <a:fld id="{68BD83E1-F140-4177-9F90-40C9E2BE760D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952C1-5526-42DD-72D2-D073BC7EFD45}"/>
              </a:ext>
            </a:extLst>
          </p:cNvPr>
          <p:cNvSpPr txBox="1"/>
          <p:nvPr/>
        </p:nvSpPr>
        <p:spPr>
          <a:xfrm>
            <a:off x="6701432" y="2244104"/>
            <a:ext cx="2970685" cy="1257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CF222E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953800"/>
                </a:solidFill>
                <a:latin typeface="Consolas" panose="020B0609020204030204" pitchFamily="49" charset="0"/>
              </a:rPr>
              <a:t>buf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// ...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        int32 chain;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        // ...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        </a:t>
            </a:r>
            <a:r>
              <a:rPr lang="en-US" altLang="zh-CN" dirty="0">
                <a:solidFill>
                  <a:srgbClr val="CF222E"/>
                </a:solidFill>
                <a:latin typeface="Consolas" panose="020B0609020204030204" pitchFamily="49" charset="0"/>
              </a:rPr>
              <a:t>char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sum2[</a:t>
            </a:r>
            <a:r>
              <a:rPr lang="en-US" altLang="zh-CN" dirty="0">
                <a:solidFill>
                  <a:srgbClr val="0550AE"/>
                </a:solidFill>
                <a:latin typeface="Consolas" panose="020B0609020204030204" pitchFamily="49" charset="0"/>
              </a:rPr>
              <a:t>16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];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4B814-D04A-DD3C-3119-42EC10B43773}"/>
              </a:ext>
            </a:extLst>
          </p:cNvPr>
          <p:cNvSpPr txBox="1"/>
          <p:nvPr/>
        </p:nvSpPr>
        <p:spPr>
          <a:xfrm>
            <a:off x="820272" y="2340666"/>
            <a:ext cx="4743606" cy="29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sums </a:t>
            </a:r>
            <a:r>
              <a:rPr lang="en-US" altLang="zh-CN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8250DF"/>
                </a:solidFill>
                <a:latin typeface="Consolas" panose="020B0609020204030204" pitchFamily="49" charset="0"/>
              </a:rPr>
              <a:t>allocate</a:t>
            </a: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 err="1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altLang="zh-CN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E99768-4C93-0AA7-BF65-608A4F1DC5E2}"/>
              </a:ext>
            </a:extLst>
          </p:cNvPr>
          <p:cNvSpPr/>
          <p:nvPr/>
        </p:nvSpPr>
        <p:spPr>
          <a:xfrm>
            <a:off x="856634" y="5030538"/>
            <a:ext cx="3165583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446F8-C0FC-97A3-677F-E52EDC8D074D}"/>
              </a:ext>
            </a:extLst>
          </p:cNvPr>
          <p:cNvSpPr txBox="1"/>
          <p:nvPr/>
        </p:nvSpPr>
        <p:spPr>
          <a:xfrm>
            <a:off x="820272" y="2633168"/>
            <a:ext cx="4743606" cy="1065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6E7781"/>
                </a:solidFill>
                <a:latin typeface="Consolas" panose="020B0609020204030204" pitchFamily="49" charset="0"/>
              </a:rPr>
              <a:t>// . . .</a:t>
            </a:r>
          </a:p>
          <a:p>
            <a:pPr>
              <a:lnSpc>
                <a:spcPts val="1500"/>
              </a:lnSpc>
              <a:buNone/>
            </a:pPr>
            <a:endParaRPr lang="en-US" altLang="zh-CN" dirty="0">
              <a:solidFill>
                <a:srgbClr val="1F2328"/>
              </a:solidFill>
              <a:latin typeface="Consolas" panose="020B06090202040302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altLang="zh-CN" dirty="0" err="1">
                <a:solidFill>
                  <a:srgbClr val="8250DF"/>
                </a:solidFill>
                <a:latin typeface="Consolas" panose="020B0609020204030204" pitchFamily="49" charset="0"/>
              </a:rPr>
              <a:t>read_buf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(f, sums[</a:t>
            </a:r>
            <a:r>
              <a:rPr lang="en-US" altLang="zh-CN" dirty="0" err="1">
                <a:solidFill>
                  <a:srgbClr val="1F2328"/>
                </a:solidFill>
                <a:latin typeface="Consolas" panose="020B0609020204030204" pitchFamily="49" charset="0"/>
              </a:rPr>
              <a:t>i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].sum2, s2length);</a:t>
            </a:r>
          </a:p>
          <a:p>
            <a:pPr>
              <a:lnSpc>
                <a:spcPts val="1500"/>
              </a:lnSpc>
              <a:buNone/>
            </a:pPr>
            <a:endParaRPr lang="en-US" altLang="zh-CN" dirty="0">
              <a:solidFill>
                <a:srgbClr val="6E7781"/>
              </a:solidFill>
              <a:latin typeface="Consolas" panose="020B06090202040302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6E7781"/>
                </a:solidFill>
                <a:latin typeface="Consolas" panose="020B0609020204030204" pitchFamily="49" charset="0"/>
              </a:rPr>
              <a:t>// . . .</a:t>
            </a:r>
            <a:endParaRPr lang="en-US" altLang="zh-CN" dirty="0">
              <a:solidFill>
                <a:srgbClr val="1F2328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5B14A1-589A-D4D4-BB0A-825DB5C06B96}"/>
              </a:ext>
            </a:extLst>
          </p:cNvPr>
          <p:cNvSpPr/>
          <p:nvPr/>
        </p:nvSpPr>
        <p:spPr>
          <a:xfrm>
            <a:off x="7650127" y="3029166"/>
            <a:ext cx="2001528" cy="2734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AAA467-899A-3039-393A-A772076236EF}"/>
              </a:ext>
            </a:extLst>
          </p:cNvPr>
          <p:cNvSpPr txBox="1"/>
          <p:nvPr/>
        </p:nvSpPr>
        <p:spPr>
          <a:xfrm>
            <a:off x="821008" y="2317410"/>
            <a:ext cx="4616970" cy="29597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sums </a:t>
            </a:r>
            <a:r>
              <a:rPr lang="en-US" altLang="zh-CN" dirty="0">
                <a:solidFill>
                  <a:srgbClr val="CF222E"/>
                </a:solidFill>
                <a:latin typeface="Consolas" panose="020B0609020204030204" pitchFamily="49" charset="0"/>
              </a:rPr>
              <a:t>=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8250DF"/>
                </a:solidFill>
                <a:latin typeface="Consolas" panose="020B0609020204030204" pitchFamily="49" charset="0"/>
              </a:rPr>
              <a:t>allocate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CF222E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953800"/>
                </a:solidFill>
                <a:latin typeface="Consolas" panose="020B0609020204030204" pitchFamily="49" charset="0"/>
              </a:rPr>
              <a:t>buf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, </a:t>
            </a:r>
            <a:r>
              <a:rPr lang="en-US" altLang="zh-CN" dirty="0">
                <a:solidFill>
                  <a:srgbClr val="953800"/>
                </a:solidFill>
                <a:latin typeface="Consolas" panose="020B0609020204030204" pitchFamily="49" charset="0"/>
              </a:rPr>
              <a:t>count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EF5E16-EC1D-9F74-BF54-E20602EC4FF7}"/>
              </a:ext>
            </a:extLst>
          </p:cNvPr>
          <p:cNvSpPr/>
          <p:nvPr/>
        </p:nvSpPr>
        <p:spPr>
          <a:xfrm>
            <a:off x="2350689" y="3018826"/>
            <a:ext cx="1606111" cy="2734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2D38B86-65E2-75B3-1942-794207E67B0B}"/>
              </a:ext>
            </a:extLst>
          </p:cNvPr>
          <p:cNvSpPr/>
          <p:nvPr/>
        </p:nvSpPr>
        <p:spPr>
          <a:xfrm>
            <a:off x="4120913" y="2998824"/>
            <a:ext cx="1128973" cy="2734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2" descr="Hacker - Free security icons">
            <a:extLst>
              <a:ext uri="{FF2B5EF4-FFF2-40B4-BE49-F238E27FC236}">
                <a16:creationId xmlns:a16="http://schemas.microsoft.com/office/drawing/2014/main" id="{409635AB-00A5-315D-46A2-DBA698C3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4" y="3414902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Bug Special Lineal color icon | Freepik">
            <a:extLst>
              <a:ext uri="{FF2B5EF4-FFF2-40B4-BE49-F238E27FC236}">
                <a16:creationId xmlns:a16="http://schemas.microsoft.com/office/drawing/2014/main" id="{5C7A3410-CAC5-E343-7CAA-D4B2B96D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3" y="1704235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C4901B7-D401-BFF7-E677-C748970196D1}"/>
              </a:ext>
            </a:extLst>
          </p:cNvPr>
          <p:cNvSpPr txBox="1"/>
          <p:nvPr/>
        </p:nvSpPr>
        <p:spPr>
          <a:xfrm>
            <a:off x="1352579" y="1749422"/>
            <a:ext cx="187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CVE-2024-12084</a:t>
            </a:r>
            <a:endParaRPr lang="zh-CN" altLang="en-US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ED7577-F168-D3CF-16B6-C3A50E876CA8}"/>
              </a:ext>
            </a:extLst>
          </p:cNvPr>
          <p:cNvSpPr/>
          <p:nvPr/>
        </p:nvSpPr>
        <p:spPr>
          <a:xfrm>
            <a:off x="8922479" y="5030536"/>
            <a:ext cx="1458352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4" name="Picture 43" descr="Bug Special Lineal color icon | Freepik">
            <a:extLst>
              <a:ext uri="{FF2B5EF4-FFF2-40B4-BE49-F238E27FC236}">
                <a16:creationId xmlns:a16="http://schemas.microsoft.com/office/drawing/2014/main" id="{A05C357B-EDB1-1594-34FF-DD5A6530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5866350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11929DC-8325-2E39-C9B4-14F33788825E}"/>
              </a:ext>
            </a:extLst>
          </p:cNvPr>
          <p:cNvSpPr txBox="1"/>
          <p:nvPr/>
        </p:nvSpPr>
        <p:spPr>
          <a:xfrm>
            <a:off x="8969160" y="5901193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 Overflow</a:t>
            </a:r>
            <a:endParaRPr lang="zh-CN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1ED4-00BC-743B-CFDD-79DD6E50B956}"/>
              </a:ext>
            </a:extLst>
          </p:cNvPr>
          <p:cNvSpPr/>
          <p:nvPr/>
        </p:nvSpPr>
        <p:spPr>
          <a:xfrm>
            <a:off x="4022214" y="5030536"/>
            <a:ext cx="3165583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C2163D-CC55-2487-719B-305F44C205AB}"/>
              </a:ext>
            </a:extLst>
          </p:cNvPr>
          <p:cNvSpPr/>
          <p:nvPr/>
        </p:nvSpPr>
        <p:spPr>
          <a:xfrm>
            <a:off x="7201301" y="5030537"/>
            <a:ext cx="1721178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986B62-AF19-1421-C262-236945764165}"/>
              </a:ext>
            </a:extLst>
          </p:cNvPr>
          <p:cNvCxnSpPr>
            <a:cxnSpLocks/>
          </p:cNvCxnSpPr>
          <p:nvPr/>
        </p:nvCxnSpPr>
        <p:spPr>
          <a:xfrm>
            <a:off x="5556307" y="4906325"/>
            <a:ext cx="6684" cy="86604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2F20B55C-4F5B-2D7F-86EB-6E12E6D5EBEC}"/>
              </a:ext>
            </a:extLst>
          </p:cNvPr>
          <p:cNvSpPr/>
          <p:nvPr/>
        </p:nvSpPr>
        <p:spPr>
          <a:xfrm rot="5400000">
            <a:off x="7083411" y="4145360"/>
            <a:ext cx="318647" cy="335948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AD8E36-4A1F-08A5-082A-DC488F7A8533}"/>
              </a:ext>
            </a:extLst>
          </p:cNvPr>
          <p:cNvSpPr txBox="1"/>
          <p:nvPr/>
        </p:nvSpPr>
        <p:spPr>
          <a:xfrm>
            <a:off x="6657477" y="595557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sum2[</a:t>
            </a:r>
            <a:r>
              <a:rPr lang="en-US" altLang="zh-CN" dirty="0">
                <a:solidFill>
                  <a:srgbClr val="0550AE"/>
                </a:solidFill>
                <a:latin typeface="Consolas" panose="020B0609020204030204" pitchFamily="49" charset="0"/>
              </a:rPr>
              <a:t>16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]</a:t>
            </a:r>
            <a:endParaRPr lang="zh-CN" altLang="en-US" b="1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816E9671-E9B6-B178-A283-D858B6F76F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16125" y="3361908"/>
            <a:ext cx="577850" cy="288756"/>
          </a:xfrm>
          <a:prstGeom prst="rect">
            <a:avLst/>
          </a:prstGeom>
        </p:spPr>
      </p:pic>
      <p:sp>
        <p:nvSpPr>
          <p:cNvPr id="48" name="Right Brace 47">
            <a:extLst>
              <a:ext uri="{FF2B5EF4-FFF2-40B4-BE49-F238E27FC236}">
                <a16:creationId xmlns:a16="http://schemas.microsoft.com/office/drawing/2014/main" id="{785DC01B-C132-13E7-4DBF-981873DF619B}"/>
              </a:ext>
            </a:extLst>
          </p:cNvPr>
          <p:cNvSpPr/>
          <p:nvPr/>
        </p:nvSpPr>
        <p:spPr>
          <a:xfrm rot="16200000">
            <a:off x="6423749" y="3835639"/>
            <a:ext cx="318647" cy="205353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5B7164-7A26-252A-9426-7A3284BA6289}"/>
              </a:ext>
            </a:extLst>
          </p:cNvPr>
          <p:cNvSpPr txBox="1"/>
          <p:nvPr/>
        </p:nvSpPr>
        <p:spPr>
          <a:xfrm>
            <a:off x="6003537" y="437351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s2length</a:t>
            </a:r>
            <a:endParaRPr lang="zh-CN" altLang="en-US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0D6B9C4B-37C8-51DB-A008-68B7EF3E6B1B}"/>
              </a:ext>
            </a:extLst>
          </p:cNvPr>
          <p:cNvSpPr/>
          <p:nvPr/>
        </p:nvSpPr>
        <p:spPr>
          <a:xfrm>
            <a:off x="5044594" y="3397195"/>
            <a:ext cx="3656332" cy="439050"/>
          </a:xfrm>
          <a:prstGeom prst="wedgeRoundRectCallout">
            <a:avLst>
              <a:gd name="adj1" fmla="val -54475"/>
              <a:gd name="adj2" fmla="val 2144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Attacker</a:t>
            </a:r>
            <a:r>
              <a:rPr lang="en-US" altLang="zh-CN" dirty="0">
                <a:solidFill>
                  <a:schemeClr val="tx1"/>
                </a:solidFill>
              </a:rPr>
              <a:t>: make</a:t>
            </a:r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 s2length </a:t>
            </a:r>
            <a:r>
              <a:rPr lang="en-US" altLang="zh-CN" dirty="0">
                <a:solidFill>
                  <a:schemeClr val="tx1"/>
                </a:solidFill>
              </a:rPr>
              <a:t>larger!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1D22E7A9-6962-2CE6-A4C0-74BF11DCBD23}"/>
              </a:ext>
            </a:extLst>
          </p:cNvPr>
          <p:cNvSpPr/>
          <p:nvPr/>
        </p:nvSpPr>
        <p:spPr>
          <a:xfrm rot="16200000">
            <a:off x="7388658" y="2870721"/>
            <a:ext cx="318647" cy="39833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AF7BF6-9FDE-838A-1C7A-28787A843FA3}"/>
              </a:ext>
            </a:extLst>
          </p:cNvPr>
          <p:cNvSpPr txBox="1"/>
          <p:nvPr/>
        </p:nvSpPr>
        <p:spPr>
          <a:xfrm>
            <a:off x="7010957" y="436808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F2328"/>
                </a:solidFill>
                <a:latin typeface="Consolas" panose="020B0609020204030204" pitchFamily="49" charset="0"/>
              </a:rPr>
              <a:t>s2length</a:t>
            </a:r>
            <a:endParaRPr lang="zh-CN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58B42-E57C-9A3C-A6CE-20B7E1AA05E1}"/>
              </a:ext>
            </a:extLst>
          </p:cNvPr>
          <p:cNvSpPr txBox="1"/>
          <p:nvPr/>
        </p:nvSpPr>
        <p:spPr>
          <a:xfrm>
            <a:off x="737587" y="3789744"/>
            <a:ext cx="544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MTE </a:t>
            </a:r>
            <a:r>
              <a:rPr lang="en-US" altLang="zh-CN" b="1" dirty="0">
                <a:solidFill>
                  <a:srgbClr val="FF0000"/>
                </a:solidFill>
              </a:rPr>
              <a:t>ignores</a:t>
            </a:r>
            <a:r>
              <a:rPr lang="en-US" altLang="zh-CN" dirty="0"/>
              <a:t> the overflow due to </a:t>
            </a:r>
            <a:r>
              <a:rPr lang="en-US" altLang="zh-CN" b="1" dirty="0"/>
              <a:t>coarse granularity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A5D12D-7B95-3B06-33EE-9DF13AF7DD47}"/>
              </a:ext>
            </a:extLst>
          </p:cNvPr>
          <p:cNvSpPr txBox="1"/>
          <p:nvPr/>
        </p:nvSpPr>
        <p:spPr>
          <a:xfrm>
            <a:off x="1096449" y="2914879"/>
            <a:ext cx="472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Software sanitizer </a:t>
            </a:r>
            <a:r>
              <a:rPr lang="en-US" altLang="zh-CN" dirty="0"/>
              <a:t>(e.g., </a:t>
            </a:r>
            <a:r>
              <a:rPr lang="en-US" altLang="zh-CN" dirty="0" err="1"/>
              <a:t>ASan</a:t>
            </a:r>
            <a:r>
              <a:rPr lang="en-US" altLang="zh-CN" dirty="0"/>
              <a:t>)  finds the bug,</a:t>
            </a:r>
          </a:p>
          <a:p>
            <a:pPr algn="ctr"/>
            <a:r>
              <a:rPr lang="en-US" altLang="zh-CN" dirty="0"/>
              <a:t>although with high run-time overhead (~2x).</a:t>
            </a:r>
            <a:endParaRPr lang="zh-CN" alt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A3496C-335D-B357-8416-D693C832C5C4}"/>
              </a:ext>
            </a:extLst>
          </p:cNvPr>
          <p:cNvSpPr txBox="1"/>
          <p:nvPr/>
        </p:nvSpPr>
        <p:spPr>
          <a:xfrm>
            <a:off x="1424417" y="2292803"/>
            <a:ext cx="376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Enable </a:t>
            </a:r>
            <a:r>
              <a:rPr lang="en-US" altLang="zh-CN" b="1" dirty="0"/>
              <a:t>sanitizers</a:t>
            </a:r>
            <a:r>
              <a:rPr lang="en-US" altLang="zh-CN" dirty="0"/>
              <a:t> during testing:</a:t>
            </a:r>
            <a:endParaRPr lang="zh-CN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7ECC33-4DD0-2676-614E-77136CAA6234}"/>
              </a:ext>
            </a:extLst>
          </p:cNvPr>
          <p:cNvSpPr txBox="1"/>
          <p:nvPr/>
        </p:nvSpPr>
        <p:spPr>
          <a:xfrm>
            <a:off x="849663" y="6019738"/>
            <a:ext cx="55768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MTE’s coarse granularity exposes a large surface of </a:t>
            </a:r>
            <a:r>
              <a:rPr lang="en-US" altLang="zh-CN" b="1" dirty="0">
                <a:solidFill>
                  <a:srgbClr val="FF0000"/>
                </a:solidFill>
              </a:rPr>
              <a:t>evading MTE checks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AE13AB-B4F6-12C4-DE23-5346AC5F214A}"/>
              </a:ext>
            </a:extLst>
          </p:cNvPr>
          <p:cNvCxnSpPr>
            <a:cxnSpLocks/>
          </p:cNvCxnSpPr>
          <p:nvPr/>
        </p:nvCxnSpPr>
        <p:spPr>
          <a:xfrm>
            <a:off x="5563086" y="5030536"/>
            <a:ext cx="0" cy="617621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CD21675-4A80-300B-7AAB-CB76643D1C27}"/>
              </a:ext>
            </a:extLst>
          </p:cNvPr>
          <p:cNvSpPr txBox="1"/>
          <p:nvPr/>
        </p:nvSpPr>
        <p:spPr>
          <a:xfrm>
            <a:off x="6428389" y="1827459"/>
            <a:ext cx="4876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MTE misses ~</a:t>
            </a:r>
            <a:r>
              <a:rPr lang="en-US" altLang="zh-CN" sz="2800" b="1" dirty="0"/>
              <a:t>25%</a:t>
            </a:r>
            <a:r>
              <a:rPr lang="en-US" altLang="zh-CN" dirty="0"/>
              <a:t> of overflows due to </a:t>
            </a:r>
            <a:r>
              <a:rPr lang="en-US" altLang="zh-CN" b="1" dirty="0"/>
              <a:t>coarse granularity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2141FB-E5EB-E0F2-44F2-1D21A0DF29FA}"/>
              </a:ext>
            </a:extLst>
          </p:cNvPr>
          <p:cNvSpPr txBox="1"/>
          <p:nvPr/>
        </p:nvSpPr>
        <p:spPr>
          <a:xfrm>
            <a:off x="6428389" y="2731964"/>
            <a:ext cx="4876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</a:t>
            </a:r>
            <a:r>
              <a:rPr lang="en-US" altLang="zh-CN" sz="2800" b="1" dirty="0"/>
              <a:t>85%</a:t>
            </a:r>
            <a:r>
              <a:rPr lang="en-US" altLang="zh-CN" dirty="0"/>
              <a:t> of memory allocations are potentially vulnerable to such overflows MTE misses.</a:t>
            </a:r>
            <a:endParaRPr lang="zh-CN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4676B4-6388-E24F-A27F-3EE1F48C501C}"/>
              </a:ext>
            </a:extLst>
          </p:cNvPr>
          <p:cNvSpPr txBox="1"/>
          <p:nvPr/>
        </p:nvSpPr>
        <p:spPr>
          <a:xfrm>
            <a:off x="7761227" y="2290768"/>
            <a:ext cx="22079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NIST Juliet Test Suite</a:t>
            </a:r>
            <a:endParaRPr lang="zh-CN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A172E2-D6AE-E0FD-F882-0B4DB13EBA69}"/>
              </a:ext>
            </a:extLst>
          </p:cNvPr>
          <p:cNvSpPr txBox="1"/>
          <p:nvPr/>
        </p:nvSpPr>
        <p:spPr>
          <a:xfrm>
            <a:off x="6525349" y="3505290"/>
            <a:ext cx="177099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SPEC CPU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70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023 L 0.21003 0.2673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6797 -0.0018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97 -0.00185 L 0.32617 -0.0018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16" grpId="0" animBg="1"/>
      <p:bldP spid="17" grpId="0" animBg="1"/>
      <p:bldP spid="18" grpId="0" animBg="1"/>
      <p:bldP spid="6" grpId="0" animBg="1"/>
      <p:bldP spid="6" grpId="1" animBg="1"/>
      <p:bldP spid="7" grpId="0"/>
      <p:bldP spid="7" grpId="1"/>
      <p:bldP spid="10" grpId="0" animBg="1"/>
      <p:bldP spid="12" grpId="0"/>
      <p:bldP spid="12" grpId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2" grpId="0" animBg="1"/>
      <p:bldP spid="32" grpId="1" animBg="1"/>
      <p:bldP spid="35" grpId="0"/>
      <p:bldP spid="38" grpId="0" animBg="1"/>
      <p:bldP spid="45" grpId="0"/>
      <p:bldP spid="19" grpId="0" animBg="1"/>
      <p:bldP spid="20" grpId="0" animBg="1"/>
      <p:bldP spid="41" grpId="0" animBg="1"/>
      <p:bldP spid="46" grpId="0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1" grpId="0" animBg="1"/>
      <p:bldP spid="52" grpId="0"/>
      <p:bldP spid="54" grpId="0"/>
      <p:bldP spid="55" grpId="0"/>
      <p:bldP spid="56" grpId="0"/>
      <p:bldP spid="59" grpId="0" animBg="1"/>
      <p:bldP spid="64" grpId="0"/>
      <p:bldP spid="65" grpId="0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F2EA-F222-22D0-23DD-8DDE7180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D067D3-80F3-585B-30F9-59C0BA5AB471}"/>
              </a:ext>
            </a:extLst>
          </p:cNvPr>
          <p:cNvSpPr/>
          <p:nvPr/>
        </p:nvSpPr>
        <p:spPr>
          <a:xfrm>
            <a:off x="838200" y="4223705"/>
            <a:ext cx="8747620" cy="622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8588FA-EC8E-4BD6-4CD0-69A6DC8C6D84}"/>
              </a:ext>
            </a:extLst>
          </p:cNvPr>
          <p:cNvSpPr/>
          <p:nvPr/>
        </p:nvSpPr>
        <p:spPr>
          <a:xfrm>
            <a:off x="838200" y="4217927"/>
            <a:ext cx="8747620" cy="6222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54A9D2-DE01-99D6-F89F-A285E7713D66}"/>
              </a:ext>
            </a:extLst>
          </p:cNvPr>
          <p:cNvSpPr/>
          <p:nvPr/>
        </p:nvSpPr>
        <p:spPr>
          <a:xfrm>
            <a:off x="838200" y="5439864"/>
            <a:ext cx="8747620" cy="622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CF46C-56D3-0E9B-92B4-8282E935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: Byte-Granular Overflow Detection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1AE34-80D5-98AC-3AD2-9CA7D572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75266A-D4C8-16B7-4D9F-DB3E0FEB70F6}"/>
              </a:ext>
            </a:extLst>
          </p:cNvPr>
          <p:cNvSpPr txBox="1"/>
          <p:nvPr/>
        </p:nvSpPr>
        <p:spPr>
          <a:xfrm>
            <a:off x="838200" y="4352310"/>
            <a:ext cx="805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 does </a:t>
            </a:r>
            <a:r>
              <a:rPr lang="en-US" altLang="zh-CN" b="1" i="1" dirty="0" err="1"/>
              <a:t>NanoTag</a:t>
            </a:r>
            <a:r>
              <a:rPr lang="en-US" altLang="zh-CN" dirty="0"/>
              <a:t> address the challenges of byte-granular overflow detection?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E1445A-5E81-F849-C80B-3AE68D380DCA}"/>
              </a:ext>
            </a:extLst>
          </p:cNvPr>
          <p:cNvSpPr txBox="1"/>
          <p:nvPr/>
        </p:nvSpPr>
        <p:spPr>
          <a:xfrm>
            <a:off x="838200" y="5572068"/>
            <a:ext cx="85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/>
              <a:t>NanoTag</a:t>
            </a:r>
            <a:r>
              <a:rPr lang="en-US" altLang="zh-CN" dirty="0"/>
              <a:t> achieves </a:t>
            </a:r>
            <a:r>
              <a:rPr lang="en-US" altLang="zh-CN" b="1" dirty="0"/>
              <a:t>high</a:t>
            </a:r>
            <a:r>
              <a:rPr lang="en-US" altLang="zh-CN" dirty="0"/>
              <a:t> bug-detection capability with </a:t>
            </a:r>
            <a:r>
              <a:rPr lang="en-US" altLang="zh-CN" b="1" dirty="0"/>
              <a:t>low</a:t>
            </a:r>
            <a:r>
              <a:rPr lang="en-US" altLang="zh-CN" dirty="0"/>
              <a:t> run-time overhead.</a:t>
            </a:r>
          </a:p>
        </p:txBody>
      </p:sp>
      <p:pic>
        <p:nvPicPr>
          <p:cNvPr id="13" name="Picture 2" descr="High performance - Free business and finance icons">
            <a:extLst>
              <a:ext uri="{FF2B5EF4-FFF2-40B4-BE49-F238E27FC236}">
                <a16:creationId xmlns:a16="http://schemas.microsoft.com/office/drawing/2014/main" id="{E4532858-3C23-BEE3-3E71-1A0245CB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84" y="5271947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ive design - Free business icons">
            <a:extLst>
              <a:ext uri="{FF2B5EF4-FFF2-40B4-BE49-F238E27FC236}">
                <a16:creationId xmlns:a16="http://schemas.microsoft.com/office/drawing/2014/main" id="{5540FF4F-7475-3B8B-BEC2-58A45FFB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40" y="4055979"/>
            <a:ext cx="973649" cy="9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mitation - Free signaling icons">
            <a:extLst>
              <a:ext uri="{FF2B5EF4-FFF2-40B4-BE49-F238E27FC236}">
                <a16:creationId xmlns:a16="http://schemas.microsoft.com/office/drawing/2014/main" id="{7246C522-6124-2B2C-1FC7-113BE594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5" y="2750558"/>
            <a:ext cx="1078951" cy="10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Motivation - Free education icons">
            <a:extLst>
              <a:ext uri="{FF2B5EF4-FFF2-40B4-BE49-F238E27FC236}">
                <a16:creationId xmlns:a16="http://schemas.microsoft.com/office/drawing/2014/main" id="{44139C63-4C8D-11AC-D0A0-F59B1FAC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69" y="1461177"/>
            <a:ext cx="1298732" cy="12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26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1FEC-F9BA-A579-201B-B19ECD80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Hardware to Detect Byte-Granular Overflows Is Expensive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75ADE-0A8A-EF05-0DB8-C27CF408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00CDE-CB1D-B3A2-1B0D-AD55B45B07DE}"/>
              </a:ext>
            </a:extLst>
          </p:cNvPr>
          <p:cNvSpPr/>
          <p:nvPr/>
        </p:nvSpPr>
        <p:spPr>
          <a:xfrm>
            <a:off x="838200" y="1690688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B3D80-7A1B-EC78-32F2-D66008377BA6}"/>
              </a:ext>
            </a:extLst>
          </p:cNvPr>
          <p:cNvSpPr/>
          <p:nvPr/>
        </p:nvSpPr>
        <p:spPr>
          <a:xfrm>
            <a:off x="838200" y="2308309"/>
            <a:ext cx="3958389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E271C-D511-9E07-05BC-668C2754ABF9}"/>
              </a:ext>
            </a:extLst>
          </p:cNvPr>
          <p:cNvSpPr/>
          <p:nvPr/>
        </p:nvSpPr>
        <p:spPr>
          <a:xfrm>
            <a:off x="838200" y="2925930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B7C91-F218-F832-6F42-DECD77F0B94B}"/>
              </a:ext>
            </a:extLst>
          </p:cNvPr>
          <p:cNvSpPr/>
          <p:nvPr/>
        </p:nvSpPr>
        <p:spPr>
          <a:xfrm>
            <a:off x="838200" y="3547561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A46D4-07CF-BA38-13F4-118F19B42161}"/>
              </a:ext>
            </a:extLst>
          </p:cNvPr>
          <p:cNvSpPr/>
          <p:nvPr/>
        </p:nvSpPr>
        <p:spPr>
          <a:xfrm>
            <a:off x="838200" y="4169192"/>
            <a:ext cx="3958389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83CA9-CAA6-23AF-BAC2-BA6D1EFC76CB}"/>
              </a:ext>
            </a:extLst>
          </p:cNvPr>
          <p:cNvSpPr/>
          <p:nvPr/>
        </p:nvSpPr>
        <p:spPr>
          <a:xfrm>
            <a:off x="838200" y="4786813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2E71BD-4C76-BD28-9D48-129EDC604000}"/>
              </a:ext>
            </a:extLst>
          </p:cNvPr>
          <p:cNvSpPr/>
          <p:nvPr/>
        </p:nvSpPr>
        <p:spPr>
          <a:xfrm>
            <a:off x="838200" y="5404268"/>
            <a:ext cx="3958389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0DFE07-86E4-DDC5-9C4A-8B82A793BF3B}"/>
              </a:ext>
            </a:extLst>
          </p:cNvPr>
          <p:cNvSpPr txBox="1"/>
          <p:nvPr/>
        </p:nvSpPr>
        <p:spPr>
          <a:xfrm>
            <a:off x="2296129" y="6065496"/>
            <a:ext cx="104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</a:t>
            </a:r>
            <a:endParaRPr lang="zh-CN" alt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1A3EC2-A4A8-46D1-D864-8188B4DD9B8C}"/>
              </a:ext>
            </a:extLst>
          </p:cNvPr>
          <p:cNvSpPr/>
          <p:nvPr/>
        </p:nvSpPr>
        <p:spPr>
          <a:xfrm>
            <a:off x="5021874" y="1690688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EBA2E9-AEB2-CAEB-6D93-ADC61B001051}"/>
              </a:ext>
            </a:extLst>
          </p:cNvPr>
          <p:cNvSpPr/>
          <p:nvPr/>
        </p:nvSpPr>
        <p:spPr>
          <a:xfrm>
            <a:off x="5021874" y="2308309"/>
            <a:ext cx="328246" cy="6176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D0DCB2-C3B6-9912-45F5-EA2426144314}"/>
              </a:ext>
            </a:extLst>
          </p:cNvPr>
          <p:cNvSpPr/>
          <p:nvPr/>
        </p:nvSpPr>
        <p:spPr>
          <a:xfrm>
            <a:off x="5021874" y="2925930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7C44B-C0B5-96B9-CFAD-73C3A0BFBE34}"/>
              </a:ext>
            </a:extLst>
          </p:cNvPr>
          <p:cNvSpPr/>
          <p:nvPr/>
        </p:nvSpPr>
        <p:spPr>
          <a:xfrm>
            <a:off x="5021874" y="3547561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013E1-C057-E48A-55E6-79775DF83704}"/>
              </a:ext>
            </a:extLst>
          </p:cNvPr>
          <p:cNvSpPr/>
          <p:nvPr/>
        </p:nvSpPr>
        <p:spPr>
          <a:xfrm>
            <a:off x="5021874" y="4169192"/>
            <a:ext cx="328246" cy="6176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367E5-4FDC-778D-1C9B-2F27716CC79E}"/>
              </a:ext>
            </a:extLst>
          </p:cNvPr>
          <p:cNvSpPr/>
          <p:nvPr/>
        </p:nvSpPr>
        <p:spPr>
          <a:xfrm>
            <a:off x="5021874" y="4786813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E7B241-3366-187E-F4D4-E5C32D4F812C}"/>
              </a:ext>
            </a:extLst>
          </p:cNvPr>
          <p:cNvSpPr/>
          <p:nvPr/>
        </p:nvSpPr>
        <p:spPr>
          <a:xfrm>
            <a:off x="5021874" y="5404268"/>
            <a:ext cx="328246" cy="6176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CF8C9-D6DD-D5D2-C66E-83AEF346C4D4}"/>
              </a:ext>
            </a:extLst>
          </p:cNvPr>
          <p:cNvSpPr txBox="1"/>
          <p:nvPr/>
        </p:nvSpPr>
        <p:spPr>
          <a:xfrm>
            <a:off x="4861901" y="6065496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Tags</a:t>
            </a:r>
            <a:endParaRPr lang="zh-CN" alt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A7F449-D3C2-4D4C-15AA-668D7DB975E5}"/>
              </a:ext>
            </a:extLst>
          </p:cNvPr>
          <p:cNvCxnSpPr>
            <a:cxnSpLocks/>
          </p:cNvCxnSpPr>
          <p:nvPr/>
        </p:nvCxnSpPr>
        <p:spPr>
          <a:xfrm>
            <a:off x="6139826" y="2441142"/>
            <a:ext cx="21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E6FEAC-044B-806D-A5F2-672EE1D3ED85}"/>
              </a:ext>
            </a:extLst>
          </p:cNvPr>
          <p:cNvSpPr txBox="1"/>
          <p:nvPr/>
        </p:nvSpPr>
        <p:spPr>
          <a:xfrm>
            <a:off x="6881497" y="2064858"/>
            <a:ext cx="7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S(</a:t>
            </a:r>
            <a:r>
              <a:rPr lang="en-US" altLang="zh-CN" i="1" dirty="0"/>
              <a:t>tag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D53767-9CB8-FCAE-7DC7-30DFCCFB6D0E}"/>
              </a:ext>
            </a:extLst>
          </p:cNvPr>
          <p:cNvSpPr txBox="1"/>
          <p:nvPr/>
        </p:nvSpPr>
        <p:spPr>
          <a:xfrm>
            <a:off x="6449422" y="2427237"/>
            <a:ext cx="164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S(</a:t>
            </a:r>
            <a:r>
              <a:rPr lang="en-US" altLang="zh-CN" i="1" dirty="0"/>
              <a:t>data</a:t>
            </a:r>
            <a:r>
              <a:rPr lang="en-US" altLang="zh-CN" dirty="0"/>
              <a:t>)+S</a:t>
            </a:r>
            <a:r>
              <a:rPr lang="en-US" altLang="zh-CN" i="1" dirty="0"/>
              <a:t>(tag)</a:t>
            </a:r>
            <a:endParaRPr lang="zh-CN" altLang="en-US" i="1" dirty="0"/>
          </a:p>
        </p:txBody>
      </p:sp>
      <p:sp>
        <p:nvSpPr>
          <p:cNvPr id="33" name="Equals 32">
            <a:extLst>
              <a:ext uri="{FF2B5EF4-FFF2-40B4-BE49-F238E27FC236}">
                <a16:creationId xmlns:a16="http://schemas.microsoft.com/office/drawing/2014/main" id="{21F9AF0F-99A6-9C42-FDF6-003AE76DD134}"/>
              </a:ext>
            </a:extLst>
          </p:cNvPr>
          <p:cNvSpPr/>
          <p:nvPr/>
        </p:nvSpPr>
        <p:spPr>
          <a:xfrm>
            <a:off x="8452338" y="2277331"/>
            <a:ext cx="417634" cy="31743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C5CBDB-F3F1-F172-D291-AAE5D13C1742}"/>
              </a:ext>
            </a:extLst>
          </p:cNvPr>
          <p:cNvCxnSpPr>
            <a:cxnSpLocks/>
          </p:cNvCxnSpPr>
          <p:nvPr/>
        </p:nvCxnSpPr>
        <p:spPr>
          <a:xfrm>
            <a:off x="8992210" y="2441142"/>
            <a:ext cx="21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5361E73-C0A4-D296-36D7-3F3A76A0AC26}"/>
              </a:ext>
            </a:extLst>
          </p:cNvPr>
          <p:cNvSpPr txBox="1"/>
          <p:nvPr/>
        </p:nvSpPr>
        <p:spPr>
          <a:xfrm>
            <a:off x="9742571" y="2069264"/>
            <a:ext cx="7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 bits</a:t>
            </a:r>
            <a:endParaRPr lang="zh-CN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5C7B8-FF1E-35E6-F4CD-FB00DFB0D46C}"/>
              </a:ext>
            </a:extLst>
          </p:cNvPr>
          <p:cNvSpPr txBox="1"/>
          <p:nvPr/>
        </p:nvSpPr>
        <p:spPr>
          <a:xfrm>
            <a:off x="9186140" y="2436049"/>
            <a:ext cx="183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16 bytes + 4 bits</a:t>
            </a:r>
            <a:endParaRPr lang="zh-CN" altLang="en-US" i="1" dirty="0"/>
          </a:p>
        </p:txBody>
      </p:sp>
      <p:sp>
        <p:nvSpPr>
          <p:cNvPr id="37" name="Equals 36">
            <a:extLst>
              <a:ext uri="{FF2B5EF4-FFF2-40B4-BE49-F238E27FC236}">
                <a16:creationId xmlns:a16="http://schemas.microsoft.com/office/drawing/2014/main" id="{42BCF03B-A112-3842-FF08-4B19848CDA53}"/>
              </a:ext>
            </a:extLst>
          </p:cNvPr>
          <p:cNvSpPr/>
          <p:nvPr/>
        </p:nvSpPr>
        <p:spPr>
          <a:xfrm>
            <a:off x="8452338" y="2993149"/>
            <a:ext cx="417634" cy="31743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5E1EED-C865-A0DE-D839-6247285E08DE}"/>
              </a:ext>
            </a:extLst>
          </p:cNvPr>
          <p:cNvSpPr txBox="1"/>
          <p:nvPr/>
        </p:nvSpPr>
        <p:spPr>
          <a:xfrm>
            <a:off x="9855934" y="301300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3%</a:t>
            </a:r>
            <a:endParaRPr lang="zh-CN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3475BD-A426-93F7-BEF2-22B3C67D4DF1}"/>
              </a:ext>
            </a:extLst>
          </p:cNvPr>
          <p:cNvSpPr txBox="1"/>
          <p:nvPr/>
        </p:nvSpPr>
        <p:spPr>
          <a:xfrm>
            <a:off x="6139827" y="3651352"/>
            <a:ext cx="52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To support byte-granular detection:</a:t>
            </a:r>
            <a:endParaRPr lang="zh-CN" altLang="en-US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46C9C3-7C52-4EAF-5066-2FC112B06165}"/>
              </a:ext>
            </a:extLst>
          </p:cNvPr>
          <p:cNvSpPr/>
          <p:nvPr/>
        </p:nvSpPr>
        <p:spPr>
          <a:xfrm>
            <a:off x="2475949" y="1685472"/>
            <a:ext cx="745881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20770D-D543-4F73-3503-4FF62EE48375}"/>
              </a:ext>
            </a:extLst>
          </p:cNvPr>
          <p:cNvSpPr/>
          <p:nvPr/>
        </p:nvSpPr>
        <p:spPr>
          <a:xfrm>
            <a:off x="2475949" y="2303093"/>
            <a:ext cx="745881" cy="617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BA7677-784F-DA61-D550-2CF813F0965E}"/>
              </a:ext>
            </a:extLst>
          </p:cNvPr>
          <p:cNvSpPr/>
          <p:nvPr/>
        </p:nvSpPr>
        <p:spPr>
          <a:xfrm>
            <a:off x="2475949" y="2920714"/>
            <a:ext cx="745881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A29FB-9C57-F41C-885E-D490E78782A4}"/>
              </a:ext>
            </a:extLst>
          </p:cNvPr>
          <p:cNvSpPr/>
          <p:nvPr/>
        </p:nvSpPr>
        <p:spPr>
          <a:xfrm>
            <a:off x="2475949" y="3542345"/>
            <a:ext cx="745881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AABBEA-8473-68F7-0FA9-EAD346C42EFE}"/>
              </a:ext>
            </a:extLst>
          </p:cNvPr>
          <p:cNvSpPr/>
          <p:nvPr/>
        </p:nvSpPr>
        <p:spPr>
          <a:xfrm>
            <a:off x="2475949" y="4163976"/>
            <a:ext cx="745881" cy="61762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72D01D-EE76-4AC9-688E-3AF9ABE3C771}"/>
              </a:ext>
            </a:extLst>
          </p:cNvPr>
          <p:cNvSpPr/>
          <p:nvPr/>
        </p:nvSpPr>
        <p:spPr>
          <a:xfrm>
            <a:off x="2475949" y="4781597"/>
            <a:ext cx="745881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04ADD7-4568-B760-C173-1F67E6A86C67}"/>
              </a:ext>
            </a:extLst>
          </p:cNvPr>
          <p:cNvSpPr/>
          <p:nvPr/>
        </p:nvSpPr>
        <p:spPr>
          <a:xfrm>
            <a:off x="2475949" y="5399052"/>
            <a:ext cx="745881" cy="61762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C6E25C-C23D-476E-1A2B-828BB492BBCE}"/>
              </a:ext>
            </a:extLst>
          </p:cNvPr>
          <p:cNvCxnSpPr>
            <a:cxnSpLocks/>
          </p:cNvCxnSpPr>
          <p:nvPr/>
        </p:nvCxnSpPr>
        <p:spPr>
          <a:xfrm>
            <a:off x="6225484" y="4661579"/>
            <a:ext cx="21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D2887C-0050-D003-7C87-EFA4925C7D35}"/>
              </a:ext>
            </a:extLst>
          </p:cNvPr>
          <p:cNvSpPr txBox="1"/>
          <p:nvPr/>
        </p:nvSpPr>
        <p:spPr>
          <a:xfrm>
            <a:off x="6856782" y="4284472"/>
            <a:ext cx="7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S(</a:t>
            </a:r>
            <a:r>
              <a:rPr lang="en-US" altLang="zh-CN" i="1" dirty="0"/>
              <a:t>tag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4EAA3E-53A7-5D73-2D93-0CF9295A29FE}"/>
              </a:ext>
            </a:extLst>
          </p:cNvPr>
          <p:cNvSpPr txBox="1"/>
          <p:nvPr/>
        </p:nvSpPr>
        <p:spPr>
          <a:xfrm>
            <a:off x="6472331" y="4660273"/>
            <a:ext cx="165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S(</a:t>
            </a:r>
            <a:r>
              <a:rPr lang="en-US" altLang="zh-CN" i="1" dirty="0"/>
              <a:t>data</a:t>
            </a:r>
            <a:r>
              <a:rPr lang="en-US" altLang="zh-CN" dirty="0"/>
              <a:t>)+S</a:t>
            </a:r>
            <a:r>
              <a:rPr lang="en-US" altLang="zh-CN" i="1" dirty="0"/>
              <a:t>(tag)</a:t>
            </a:r>
            <a:endParaRPr lang="zh-CN" altLang="en-US" i="1" dirty="0"/>
          </a:p>
        </p:txBody>
      </p:sp>
      <p:sp>
        <p:nvSpPr>
          <p:cNvPr id="50" name="Equals 49">
            <a:extLst>
              <a:ext uri="{FF2B5EF4-FFF2-40B4-BE49-F238E27FC236}">
                <a16:creationId xmlns:a16="http://schemas.microsoft.com/office/drawing/2014/main" id="{CC2D4C4B-7865-D8DA-7D41-DFBF8DA0EF8D}"/>
              </a:ext>
            </a:extLst>
          </p:cNvPr>
          <p:cNvSpPr/>
          <p:nvPr/>
        </p:nvSpPr>
        <p:spPr>
          <a:xfrm>
            <a:off x="8537996" y="4497768"/>
            <a:ext cx="417634" cy="31743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CA72CD8-EA1F-699E-F996-DCF07B2BBF2D}"/>
              </a:ext>
            </a:extLst>
          </p:cNvPr>
          <p:cNvCxnSpPr>
            <a:cxnSpLocks/>
          </p:cNvCxnSpPr>
          <p:nvPr/>
        </p:nvCxnSpPr>
        <p:spPr>
          <a:xfrm>
            <a:off x="9077868" y="4661579"/>
            <a:ext cx="21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7C9DA5A-B4CA-A699-2748-3B8DDB44962A}"/>
              </a:ext>
            </a:extLst>
          </p:cNvPr>
          <p:cNvSpPr txBox="1"/>
          <p:nvPr/>
        </p:nvSpPr>
        <p:spPr>
          <a:xfrm>
            <a:off x="9828229" y="4289701"/>
            <a:ext cx="7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 bits</a:t>
            </a:r>
            <a:endParaRPr lang="zh-CN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B49A05-669E-EEF3-4C2C-648C7A280D19}"/>
              </a:ext>
            </a:extLst>
          </p:cNvPr>
          <p:cNvSpPr txBox="1"/>
          <p:nvPr/>
        </p:nvSpPr>
        <p:spPr>
          <a:xfrm>
            <a:off x="9271796" y="4658562"/>
            <a:ext cx="183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 byte + 4 bits</a:t>
            </a:r>
            <a:endParaRPr lang="zh-CN" altLang="en-US" i="1" dirty="0"/>
          </a:p>
        </p:txBody>
      </p:sp>
      <p:sp>
        <p:nvSpPr>
          <p:cNvPr id="54" name="Equals 53">
            <a:extLst>
              <a:ext uri="{FF2B5EF4-FFF2-40B4-BE49-F238E27FC236}">
                <a16:creationId xmlns:a16="http://schemas.microsoft.com/office/drawing/2014/main" id="{108E8F0A-2309-5BD5-B7E9-8EA23C92BD2C}"/>
              </a:ext>
            </a:extLst>
          </p:cNvPr>
          <p:cNvSpPr/>
          <p:nvPr/>
        </p:nvSpPr>
        <p:spPr>
          <a:xfrm>
            <a:off x="8537996" y="5213586"/>
            <a:ext cx="417634" cy="31743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D5F201-1E24-CA17-B6D0-EFDAA0A59562}"/>
              </a:ext>
            </a:extLst>
          </p:cNvPr>
          <p:cNvSpPr txBox="1"/>
          <p:nvPr/>
        </p:nvSpPr>
        <p:spPr>
          <a:xfrm>
            <a:off x="9724187" y="521524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33.33%</a:t>
            </a:r>
            <a:endParaRPr lang="zh-CN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231173-C57F-AF23-B8BE-FAE6B808AADB}"/>
              </a:ext>
            </a:extLst>
          </p:cNvPr>
          <p:cNvSpPr txBox="1"/>
          <p:nvPr/>
        </p:nvSpPr>
        <p:spPr>
          <a:xfrm>
            <a:off x="6139826" y="5825354"/>
            <a:ext cx="508648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/>
              <a:t>1/3</a:t>
            </a:r>
            <a:r>
              <a:rPr lang="en-US" altLang="zh-CN" dirty="0"/>
              <a:t> of physical memory to store only the tags.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04CC6-FA5E-9919-DAB0-2EA02D9DAFF0}"/>
              </a:ext>
            </a:extLst>
          </p:cNvPr>
          <p:cNvSpPr txBox="1"/>
          <p:nvPr/>
        </p:nvSpPr>
        <p:spPr>
          <a:xfrm>
            <a:off x="6054169" y="1507295"/>
            <a:ext cx="52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MTE’s tag storage overhead: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446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9" grpId="0"/>
      <p:bldP spid="30" grpId="0"/>
      <p:bldP spid="33" grpId="0" animBg="1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5" grpId="0"/>
      <p:bldP spid="5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ptos Display"/>
        <a:ea typeface="宋体"/>
        <a:cs typeface=""/>
      </a:majorFont>
      <a:minorFont>
        <a:latin typeface="Apto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</TotalTime>
  <Words>756</Words>
  <Application>Microsoft Office PowerPoint</Application>
  <PresentationFormat>Widescreen</PresentationFormat>
  <Paragraphs>165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Aptos</vt:lpstr>
      <vt:lpstr>Aptos Display</vt:lpstr>
      <vt:lpstr>Arial</vt:lpstr>
      <vt:lpstr>Consolas</vt:lpstr>
      <vt:lpstr>Office Theme</vt:lpstr>
      <vt:lpstr>NanoTag: Systems Support for Efficient Byte-Granular Overflow Detection on ARM MTE</vt:lpstr>
      <vt:lpstr>Memory Safety Issues Remain Dominant</vt:lpstr>
      <vt:lpstr>The Industry Is Embracing Memory Tagging</vt:lpstr>
      <vt:lpstr>NanoTag: Byte-Granular Overflow Detection</vt:lpstr>
      <vt:lpstr>What is Memory Tagging Extension (MTE)?</vt:lpstr>
      <vt:lpstr>MTE’s Limitation: Coarse Granularity</vt:lpstr>
      <vt:lpstr>MTE’s Coarse Granularity Has Serious Implications</vt:lpstr>
      <vt:lpstr>NanoTag: Byte-Granular Overflow Detection</vt:lpstr>
      <vt:lpstr>Changing Hardware to Detect Byte-Granular Overflows Is Expensive</vt:lpstr>
      <vt:lpstr>NanoTag Combines Hardware &amp; Software</vt:lpstr>
      <vt:lpstr>However, Software Checks Are Slow …</vt:lpstr>
      <vt:lpstr>Explicit Detection-Performance Tradeoff</vt:lpstr>
      <vt:lpstr>NanoTag: Byte-Granular Overflow Detection</vt:lpstr>
      <vt:lpstr>NanoTag Balances Detection &amp; Performance</vt:lpstr>
      <vt:lpstr>NanoTag: Byte-Granular Overflow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Design Considerations for Finding CUDA Bugs Through GPU-Native Fuzzing</dc:title>
  <dc:creator>Mingkai Li</dc:creator>
  <cp:lastModifiedBy>Mingkai Li</cp:lastModifiedBy>
  <cp:revision>1960</cp:revision>
  <dcterms:created xsi:type="dcterms:W3CDTF">2026-03-07T22:56:55Z</dcterms:created>
  <dcterms:modified xsi:type="dcterms:W3CDTF">2026-05-19T18:54:48Z</dcterms:modified>
</cp:coreProperties>
</file>