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410" r:id="rId2"/>
    <p:sldId id="411" r:id="rId3"/>
    <p:sldId id="420" r:id="rId4"/>
    <p:sldId id="422" r:id="rId5"/>
    <p:sldId id="416" r:id="rId6"/>
    <p:sldId id="421" r:id="rId7"/>
    <p:sldId id="41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6667" autoAdjust="0"/>
  </p:normalViewPr>
  <p:slideViewPr>
    <p:cSldViewPr snapToGrid="0">
      <p:cViewPr>
        <p:scale>
          <a:sx n="91" d="100"/>
          <a:sy n="91" d="100"/>
        </p:scale>
        <p:origin x="171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The Rising Number of Exploitable Bugs (CVEs)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NVIDIA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130</c:v>
                </c:pt>
                <c:pt idx="2">
                  <c:v>96</c:v>
                </c:pt>
                <c:pt idx="3">
                  <c:v>92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B-45E8-8376-0C5615842F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AMD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0</c:v>
                </c:pt>
                <c:pt idx="2">
                  <c:v>21</c:v>
                </c:pt>
                <c:pt idx="3">
                  <c:v>22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B-45E8-8376-0C5615842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7560112"/>
        <c:axId val="297557232"/>
      </c:barChart>
      <c:catAx>
        <c:axId val="2975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557232"/>
        <c:crosses val="autoZero"/>
        <c:auto val="1"/>
        <c:lblAlgn val="ctr"/>
        <c:lblOffset val="100"/>
        <c:noMultiLvlLbl val="0"/>
      </c:catAx>
      <c:valAx>
        <c:axId val="2975572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# of CVES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56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0FC5-2835-4618-A4EC-E41067F5F830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6F587-0582-47A8-A849-CE10CF3426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3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99B6E-F821-1148-8ABD-99C6297375B2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7685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B564-6878-BD23-4FEB-8511AFEA2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81786-8484-D8EB-CE6A-D743DED10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AACC-59B6-1F80-2DBF-DB9B6E0C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1562-06AB-4E53-BA12-DAAF2DB71166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B4EA1-1A22-FE1A-BE77-362F9533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55E9B-9463-3F86-9119-BF923411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11CB-4CC6-7941-87AC-E4551A00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85E82-A57B-FDF4-0BC2-90D0F80DD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0C4C-98E3-C78F-3A56-AF9E1175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71C2-19A7-4042-BDF7-52598F89D4FE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0B37-50AD-3FFF-4727-61009612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074BE-859E-8FDD-486E-59B61ACC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99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A8094-F1AB-D1BF-0B30-9F20A68EA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4B9CD-B173-4404-5169-987E0A7B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BB24C-F305-C2F0-4E32-EC948011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F5B-22CB-4F28-BE33-B451CA645C3C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2BB3-E8D0-9E0B-C71C-5AB0018D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8DE79-1E4F-D00B-49B6-BFA54AD3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99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D7A3-FA60-532C-B5AF-A0EED5B3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641C-6F80-6D61-FB22-7E66A9B9E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11A9-5004-87D2-D594-A0095C5F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7AEA-23D0-4E5B-8EDF-2B93C5805C61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0B9C7-9F12-C901-6C3F-273198E4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57CB-3FC3-D939-5A67-07D4CDB5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8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41EC-AD15-8C8A-6928-64A56FAF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F34E-8BDB-7713-59AB-E268E141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1D643-950E-ADC9-61E4-013137F4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39A9-5B65-454A-9F23-6F97ACCF7B60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8059B-07D9-87B5-8871-BB42A06A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B62B9-936A-0EE1-3D6D-D6383F47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1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61F6-821F-2FC5-3F5A-F115EE64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A184-6513-C62D-EADD-8D40F7EF5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531E-5BAA-19B6-4028-C8716759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CB8D-E4D1-E9C2-3030-856105E6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11BE-888C-4EFE-8CF7-917C353078BB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5D2D1-AAA3-F216-7113-DB13493F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BB057-32A3-62B6-4AD9-819B1FAD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06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B127-05CE-698C-A42B-7B375B4FC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1012-B121-D460-1889-EB407DA00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CB1D-CABF-A769-F806-D7B94ADD4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B7B7B-E000-ED25-F281-DDD25E535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D118F-9BCD-FA88-6D19-B4D6E2465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08840-CDD2-E33F-60D4-6D95DBC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2E79-3DAB-44A3-89AC-3BC8A349BF75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58252-9669-0720-BBE7-CA81EB7D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0EA7E-4CF8-0ACF-3CAE-055360A2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72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EC49-555E-254A-7FE3-3FF808B5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86E5D-1E9F-3F8F-F713-0A48705D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EC2-BF45-4EA2-BA2F-B655014E8F35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99B7F-D008-6DF3-499E-F5870E45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9190-60DE-8F41-B35E-4B9E0774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45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9CE66-6DE3-56B5-D541-3701F4C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63E0-CDD0-4513-834F-CFBD33BF621E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3A746-AC4E-86EF-3389-564620AF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C5B9D-DBAD-D0C5-0970-DEA57125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1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F2C9-AF36-768E-66C7-D02334B0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9EE17-F201-C602-9D0C-D21904E6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437EA-380C-5C99-2648-6BE979B0B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56809-E532-B331-FB6A-06540DB0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32EB-D1C5-4160-931C-648EDA4B6405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A5BDC-7569-E20A-D5E1-5E84DDDA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BE358-D465-EEBA-5D81-2E0ED11B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3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B21B-6486-32B8-A4B6-02524419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70A51-0EDA-908E-5384-9E0B56EF9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BE8D9-2519-B7BD-73F2-254F6802F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79DF0-81C1-E511-6F6C-F134398E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97CD-D6A7-493E-9C9D-E5803B39A267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B9D19-67A6-48CB-5B06-3AB95AC4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D56D2-A585-8430-432E-ADA2F07C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9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14099-3846-8A66-7CD2-905D1548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0AC8B-9D82-00EA-5765-88A98E2A7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EE9CD-A7DF-81B8-802F-875B1462E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3F75-1211-4842-AD25-E06627F17C7E}" type="datetime1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39B8-4C2C-E59F-1AA8-B799002AD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2B31-7135-6BC4-9016-9FA191F8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83E1-F140-4177-9F90-40C9E2BE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70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3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.png"/><Relationship Id="rId7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mingkai-li.github.io/" TargetMode="External"/><Relationship Id="rId7" Type="http://schemas.openxmlformats.org/officeDocument/2006/relationships/image" Target="../media/image1.png"/><Relationship Id="rId2" Type="http://schemas.openxmlformats.org/officeDocument/2006/relationships/hyperlink" Target="mailto:mingkai.li@columbi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2997-69CF-6216-CD11-A523BFB98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73" y="1174777"/>
            <a:ext cx="11119104" cy="2802750"/>
          </a:xfrm>
        </p:spPr>
        <p:txBody>
          <a:bodyPr>
            <a:noAutofit/>
          </a:bodyPr>
          <a:lstStyle/>
          <a:p>
            <a:pPr algn="l"/>
            <a:r>
              <a:rPr lang="en-US" sz="6300" dirty="0"/>
              <a:t>Challenges and Design Considerations for Finding CUDA Bugs Through </a:t>
            </a:r>
            <a:r>
              <a:rPr lang="en-US" sz="6300" i="1" dirty="0"/>
              <a:t>GPU-Native</a:t>
            </a:r>
            <a:r>
              <a:rPr lang="en-US" sz="6300" dirty="0"/>
              <a:t> Fuzzing</a:t>
            </a:r>
            <a:endParaRPr lang="en-CN" sz="6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40AF1-2D1D-B7BC-3194-5B3C7D141FBA}"/>
              </a:ext>
            </a:extLst>
          </p:cNvPr>
          <p:cNvSpPr txBox="1"/>
          <p:nvPr/>
        </p:nvSpPr>
        <p:spPr>
          <a:xfrm>
            <a:off x="939848" y="5492510"/>
            <a:ext cx="808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i="1" dirty="0"/>
              <a:t>Columbia University</a:t>
            </a:r>
            <a:r>
              <a:rPr lang="en-US" i="1" dirty="0"/>
              <a:t>	University of Pennsylvania</a:t>
            </a:r>
            <a:endParaRPr lang="en-CN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7400C-808E-B7E8-192D-DBB794EE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48" y="5520156"/>
            <a:ext cx="279951" cy="2664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77EA72-EDB6-8398-7B46-D0945985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22" y="4790788"/>
            <a:ext cx="279951" cy="266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2F338-9BAA-39BF-CBF7-CC708FE7ABFA}"/>
              </a:ext>
            </a:extLst>
          </p:cNvPr>
          <p:cNvSpPr txBox="1"/>
          <p:nvPr/>
        </p:nvSpPr>
        <p:spPr>
          <a:xfrm>
            <a:off x="675573" y="4694427"/>
            <a:ext cx="16853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M</a:t>
            </a:r>
            <a:r>
              <a:rPr lang="en-US" altLang="zh-CN" sz="2600" b="1" dirty="0"/>
              <a:t>ingkai Li</a:t>
            </a:r>
            <a:endParaRPr lang="en-CN" sz="2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3F593-091A-37EF-F19C-A709F9C521AD}"/>
              </a:ext>
            </a:extLst>
          </p:cNvPr>
          <p:cNvSpPr txBox="1"/>
          <p:nvPr/>
        </p:nvSpPr>
        <p:spPr>
          <a:xfrm>
            <a:off x="2964053" y="4681642"/>
            <a:ext cx="23644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Joseph Devietti</a:t>
            </a:r>
            <a:endParaRPr lang="en-C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3665F-F708-543A-51B4-E949C392BE43}"/>
              </a:ext>
            </a:extLst>
          </p:cNvPr>
          <p:cNvSpPr txBox="1"/>
          <p:nvPr/>
        </p:nvSpPr>
        <p:spPr>
          <a:xfrm>
            <a:off x="5899953" y="4681642"/>
            <a:ext cx="1927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Suman Jana</a:t>
            </a:r>
            <a:endParaRPr lang="en-C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C1FB2-EF56-4B69-1371-35E9D183CB70}"/>
              </a:ext>
            </a:extLst>
          </p:cNvPr>
          <p:cNvSpPr txBox="1"/>
          <p:nvPr/>
        </p:nvSpPr>
        <p:spPr>
          <a:xfrm>
            <a:off x="8398554" y="4694427"/>
            <a:ext cx="29231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Tanvir Ahmed Khan</a:t>
            </a:r>
            <a:endParaRPr lang="en-CN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A6A61-5269-949D-21B6-4805DEBED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084" y="4788182"/>
            <a:ext cx="279951" cy="2664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63EA48-E64C-FCCD-778A-C399A9D9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727" y="4788182"/>
            <a:ext cx="279951" cy="266460"/>
          </a:xfrm>
          <a:prstGeom prst="rect">
            <a:avLst/>
          </a:prstGeom>
        </p:spPr>
      </p:pic>
      <p:pic>
        <p:nvPicPr>
          <p:cNvPr id="1026" name="Picture 2" descr="Download Penn Logos | Penn Brand Standards">
            <a:extLst>
              <a:ext uri="{FF2B5EF4-FFF2-40B4-BE49-F238E27FC236}">
                <a16:creationId xmlns:a16="http://schemas.microsoft.com/office/drawing/2014/main" id="{9734FE07-F88D-7D0C-AD54-AEEA5D0EF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73" y="4795259"/>
            <a:ext cx="399566" cy="2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ownload Penn Logos | Penn Brand Standards">
            <a:extLst>
              <a:ext uri="{FF2B5EF4-FFF2-40B4-BE49-F238E27FC236}">
                <a16:creationId xmlns:a16="http://schemas.microsoft.com/office/drawing/2014/main" id="{5C9F248D-6A5B-78FC-9B42-9A9951B7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71" y="5556731"/>
            <a:ext cx="399566" cy="2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2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68CA-FCFF-5831-ED11-147594F0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Widening Security Gap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26AA9-FA95-F2B9-BB27-5DDDF357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534FB-F6FF-746E-3A76-D0259DCF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10" y="1597181"/>
            <a:ext cx="301917" cy="3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ude Free SVG, PNG, and vector dow... · LobeHub">
            <a:extLst>
              <a:ext uri="{FF2B5EF4-FFF2-40B4-BE49-F238E27FC236}">
                <a16:creationId xmlns:a16="http://schemas.microsoft.com/office/drawing/2014/main" id="{D4588576-F66A-D6CF-EBF4-8BACE1E8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56" y="1574987"/>
            <a:ext cx="301918" cy="3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FA9BA03-68AF-A375-80D7-76F977BA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72" y="1574989"/>
            <a:ext cx="324109" cy="3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epSeek Free SVG, PNG, and vector d... · LobeHub">
            <a:extLst>
              <a:ext uri="{FF2B5EF4-FFF2-40B4-BE49-F238E27FC236}">
                <a16:creationId xmlns:a16="http://schemas.microsoft.com/office/drawing/2014/main" id="{5E2FB380-58B7-2178-BFAE-1642F17A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18" y="1571099"/>
            <a:ext cx="305805" cy="3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mini (Google) Free SVG, PNG, and v... · LobeHub">
            <a:extLst>
              <a:ext uri="{FF2B5EF4-FFF2-40B4-BE49-F238E27FC236}">
                <a16:creationId xmlns:a16="http://schemas.microsoft.com/office/drawing/2014/main" id="{3EACDD09-784D-ECE8-C508-1F918FC5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38" y="1574989"/>
            <a:ext cx="301916" cy="3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t Icon | Robot logo, Robot icon, Chatbot design">
            <a:extLst>
              <a:ext uri="{FF2B5EF4-FFF2-40B4-BE49-F238E27FC236}">
                <a16:creationId xmlns:a16="http://schemas.microsoft.com/office/drawing/2014/main" id="{EBA340B4-017C-8F09-917B-4C4E7CB1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86" y="1283669"/>
            <a:ext cx="1258036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orecast sheet business and finance minima icon logo | Premium Vector">
            <a:extLst>
              <a:ext uri="{FF2B5EF4-FFF2-40B4-BE49-F238E27FC236}">
                <a16:creationId xmlns:a16="http://schemas.microsoft.com/office/drawing/2014/main" id="{4D35813A-4995-54A5-D35A-F3C15A04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2290"/>
            <a:ext cx="658994" cy="6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cience Icon - Science Logo Black Png Transparent PNG - 1200x1200 - Free  Download on NicePNG">
            <a:extLst>
              <a:ext uri="{FF2B5EF4-FFF2-40B4-BE49-F238E27FC236}">
                <a16:creationId xmlns:a16="http://schemas.microsoft.com/office/drawing/2014/main" id="{045A5A64-5A92-912F-57FA-F0C3F4C2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54" y="1393646"/>
            <a:ext cx="765545" cy="7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CA5E2E-D5A3-03D9-27DA-1930DCBED70F}"/>
              </a:ext>
            </a:extLst>
          </p:cNvPr>
          <p:cNvSpPr/>
          <p:nvPr/>
        </p:nvSpPr>
        <p:spPr>
          <a:xfrm>
            <a:off x="838200" y="1520914"/>
            <a:ext cx="2954976" cy="441220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F2CE0-EEFD-44A5-D0FC-7C24594F6B2A}"/>
              </a:ext>
            </a:extLst>
          </p:cNvPr>
          <p:cNvSpPr txBox="1"/>
          <p:nvPr/>
        </p:nvSpPr>
        <p:spPr>
          <a:xfrm>
            <a:off x="5053398" y="1529766"/>
            <a:ext cx="78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Agent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FE88D-F8B1-9282-E956-7E9078CAB79F}"/>
              </a:ext>
            </a:extLst>
          </p:cNvPr>
          <p:cNvSpPr txBox="1"/>
          <p:nvPr/>
        </p:nvSpPr>
        <p:spPr>
          <a:xfrm>
            <a:off x="6754994" y="1539335"/>
            <a:ext cx="104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Finance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CAA36-7D76-666D-7093-16DE84A9B36B}"/>
              </a:ext>
            </a:extLst>
          </p:cNvPr>
          <p:cNvSpPr txBox="1"/>
          <p:nvPr/>
        </p:nvSpPr>
        <p:spPr>
          <a:xfrm>
            <a:off x="8828500" y="1539335"/>
            <a:ext cx="106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Science</a:t>
            </a:r>
            <a:endParaRPr lang="zh-CN" alt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E86852-2ECA-4A48-CAA1-E290ED0E02C4}"/>
              </a:ext>
            </a:extLst>
          </p:cNvPr>
          <p:cNvSpPr/>
          <p:nvPr/>
        </p:nvSpPr>
        <p:spPr>
          <a:xfrm>
            <a:off x="97276" y="2236191"/>
            <a:ext cx="11914437" cy="303683"/>
          </a:xfrm>
          <a:custGeom>
            <a:avLst/>
            <a:gdLst>
              <a:gd name="csX0" fmla="*/ 0 w 11914437"/>
              <a:gd name="csY0" fmla="*/ 50615 h 303683"/>
              <a:gd name="csX1" fmla="*/ 50615 w 11914437"/>
              <a:gd name="csY1" fmla="*/ 0 h 303683"/>
              <a:gd name="csX2" fmla="*/ 523143 w 11914437"/>
              <a:gd name="csY2" fmla="*/ 0 h 303683"/>
              <a:gd name="csX3" fmla="*/ 877539 w 11914437"/>
              <a:gd name="csY3" fmla="*/ 0 h 303683"/>
              <a:gd name="csX4" fmla="*/ 1468200 w 11914437"/>
              <a:gd name="csY4" fmla="*/ 0 h 303683"/>
              <a:gd name="csX5" fmla="*/ 2176992 w 11914437"/>
              <a:gd name="csY5" fmla="*/ 0 h 303683"/>
              <a:gd name="csX6" fmla="*/ 3003917 w 11914437"/>
              <a:gd name="csY6" fmla="*/ 0 h 303683"/>
              <a:gd name="csX7" fmla="*/ 3240181 w 11914437"/>
              <a:gd name="csY7" fmla="*/ 0 h 303683"/>
              <a:gd name="csX8" fmla="*/ 3830841 w 11914437"/>
              <a:gd name="csY8" fmla="*/ 0 h 303683"/>
              <a:gd name="csX9" fmla="*/ 4303370 w 11914437"/>
              <a:gd name="csY9" fmla="*/ 0 h 303683"/>
              <a:gd name="csX10" fmla="*/ 4775898 w 11914437"/>
              <a:gd name="csY10" fmla="*/ 0 h 303683"/>
              <a:gd name="csX11" fmla="*/ 5248426 w 11914437"/>
              <a:gd name="csY11" fmla="*/ 0 h 303683"/>
              <a:gd name="csX12" fmla="*/ 5602822 w 11914437"/>
              <a:gd name="csY12" fmla="*/ 0 h 303683"/>
              <a:gd name="csX13" fmla="*/ 5839086 w 11914437"/>
              <a:gd name="csY13" fmla="*/ 0 h 303683"/>
              <a:gd name="csX14" fmla="*/ 6193483 w 11914437"/>
              <a:gd name="csY14" fmla="*/ 0 h 303683"/>
              <a:gd name="csX15" fmla="*/ 6547879 w 11914437"/>
              <a:gd name="csY15" fmla="*/ 0 h 303683"/>
              <a:gd name="csX16" fmla="*/ 7138539 w 11914437"/>
              <a:gd name="csY16" fmla="*/ 0 h 303683"/>
              <a:gd name="csX17" fmla="*/ 7492935 w 11914437"/>
              <a:gd name="csY17" fmla="*/ 0 h 303683"/>
              <a:gd name="csX18" fmla="*/ 7847332 w 11914437"/>
              <a:gd name="csY18" fmla="*/ 0 h 303683"/>
              <a:gd name="csX19" fmla="*/ 8201728 w 11914437"/>
              <a:gd name="csY19" fmla="*/ 0 h 303683"/>
              <a:gd name="csX20" fmla="*/ 8674256 w 11914437"/>
              <a:gd name="csY20" fmla="*/ 0 h 303683"/>
              <a:gd name="csX21" fmla="*/ 9028652 w 11914437"/>
              <a:gd name="csY21" fmla="*/ 0 h 303683"/>
              <a:gd name="csX22" fmla="*/ 9737445 w 11914437"/>
              <a:gd name="csY22" fmla="*/ 0 h 303683"/>
              <a:gd name="csX23" fmla="*/ 9973709 w 11914437"/>
              <a:gd name="csY23" fmla="*/ 0 h 303683"/>
              <a:gd name="csX24" fmla="*/ 10682501 w 11914437"/>
              <a:gd name="csY24" fmla="*/ 0 h 303683"/>
              <a:gd name="csX25" fmla="*/ 11155030 w 11914437"/>
              <a:gd name="csY25" fmla="*/ 0 h 303683"/>
              <a:gd name="csX26" fmla="*/ 11863822 w 11914437"/>
              <a:gd name="csY26" fmla="*/ 0 h 303683"/>
              <a:gd name="csX27" fmla="*/ 11914437 w 11914437"/>
              <a:gd name="csY27" fmla="*/ 50615 h 303683"/>
              <a:gd name="csX28" fmla="*/ 11914437 w 11914437"/>
              <a:gd name="csY28" fmla="*/ 253068 h 303683"/>
              <a:gd name="csX29" fmla="*/ 11863822 w 11914437"/>
              <a:gd name="csY29" fmla="*/ 303683 h 303683"/>
              <a:gd name="csX30" fmla="*/ 11391294 w 11914437"/>
              <a:gd name="csY30" fmla="*/ 303683 h 303683"/>
              <a:gd name="csX31" fmla="*/ 10918765 w 11914437"/>
              <a:gd name="csY31" fmla="*/ 303683 h 303683"/>
              <a:gd name="csX32" fmla="*/ 10564369 w 11914437"/>
              <a:gd name="csY32" fmla="*/ 303683 h 303683"/>
              <a:gd name="csX33" fmla="*/ 10209973 w 11914437"/>
              <a:gd name="csY33" fmla="*/ 303683 h 303683"/>
              <a:gd name="csX34" fmla="*/ 9619313 w 11914437"/>
              <a:gd name="csY34" fmla="*/ 303683 h 303683"/>
              <a:gd name="csX35" fmla="*/ 9383049 w 11914437"/>
              <a:gd name="csY35" fmla="*/ 303683 h 303683"/>
              <a:gd name="csX36" fmla="*/ 9146784 w 11914437"/>
              <a:gd name="csY36" fmla="*/ 303683 h 303683"/>
              <a:gd name="csX37" fmla="*/ 8674256 w 11914437"/>
              <a:gd name="csY37" fmla="*/ 303683 h 303683"/>
              <a:gd name="csX38" fmla="*/ 8201728 w 11914437"/>
              <a:gd name="csY38" fmla="*/ 303683 h 303683"/>
              <a:gd name="csX39" fmla="*/ 7374803 w 11914437"/>
              <a:gd name="csY39" fmla="*/ 303683 h 303683"/>
              <a:gd name="csX40" fmla="*/ 7138539 w 11914437"/>
              <a:gd name="csY40" fmla="*/ 303683 h 303683"/>
              <a:gd name="csX41" fmla="*/ 6902275 w 11914437"/>
              <a:gd name="csY41" fmla="*/ 303683 h 303683"/>
              <a:gd name="csX42" fmla="*/ 6547879 w 11914437"/>
              <a:gd name="csY42" fmla="*/ 303683 h 303683"/>
              <a:gd name="csX43" fmla="*/ 6193483 w 11914437"/>
              <a:gd name="csY43" fmla="*/ 303683 h 303683"/>
              <a:gd name="csX44" fmla="*/ 5957218 w 11914437"/>
              <a:gd name="csY44" fmla="*/ 303683 h 303683"/>
              <a:gd name="csX45" fmla="*/ 5130294 w 11914437"/>
              <a:gd name="csY45" fmla="*/ 303683 h 303683"/>
              <a:gd name="csX46" fmla="*/ 4421502 w 11914437"/>
              <a:gd name="csY46" fmla="*/ 303683 h 303683"/>
              <a:gd name="csX47" fmla="*/ 3830841 w 11914437"/>
              <a:gd name="csY47" fmla="*/ 303683 h 303683"/>
              <a:gd name="csX48" fmla="*/ 3594577 w 11914437"/>
              <a:gd name="csY48" fmla="*/ 303683 h 303683"/>
              <a:gd name="csX49" fmla="*/ 3003917 w 11914437"/>
              <a:gd name="csY49" fmla="*/ 303683 h 303683"/>
              <a:gd name="csX50" fmla="*/ 2413256 w 11914437"/>
              <a:gd name="csY50" fmla="*/ 303683 h 303683"/>
              <a:gd name="csX51" fmla="*/ 1586332 w 11914437"/>
              <a:gd name="csY51" fmla="*/ 303683 h 303683"/>
              <a:gd name="csX52" fmla="*/ 1113804 w 11914437"/>
              <a:gd name="csY52" fmla="*/ 303683 h 303683"/>
              <a:gd name="csX53" fmla="*/ 641275 w 11914437"/>
              <a:gd name="csY53" fmla="*/ 303683 h 303683"/>
              <a:gd name="csX54" fmla="*/ 50615 w 11914437"/>
              <a:gd name="csY54" fmla="*/ 303683 h 303683"/>
              <a:gd name="csX55" fmla="*/ 0 w 11914437"/>
              <a:gd name="csY55" fmla="*/ 253068 h 303683"/>
              <a:gd name="csX56" fmla="*/ 0 w 11914437"/>
              <a:gd name="csY56" fmla="*/ 50615 h 3036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</a:cxnLst>
            <a:rect l="l" t="t" r="r" b="b"/>
            <a:pathLst>
              <a:path w="11914437" h="303683" fill="none" extrusionOk="0">
                <a:moveTo>
                  <a:pt x="0" y="50615"/>
                </a:moveTo>
                <a:cubicBezTo>
                  <a:pt x="-107" y="19549"/>
                  <a:pt x="21309" y="2028"/>
                  <a:pt x="50615" y="0"/>
                </a:cubicBezTo>
                <a:cubicBezTo>
                  <a:pt x="266298" y="-30738"/>
                  <a:pt x="413120" y="1650"/>
                  <a:pt x="523143" y="0"/>
                </a:cubicBezTo>
                <a:cubicBezTo>
                  <a:pt x="633166" y="-1650"/>
                  <a:pt x="791306" y="18359"/>
                  <a:pt x="877539" y="0"/>
                </a:cubicBezTo>
                <a:cubicBezTo>
                  <a:pt x="963772" y="-18359"/>
                  <a:pt x="1293782" y="41722"/>
                  <a:pt x="1468200" y="0"/>
                </a:cubicBezTo>
                <a:cubicBezTo>
                  <a:pt x="1642618" y="-41722"/>
                  <a:pt x="2030695" y="81703"/>
                  <a:pt x="2176992" y="0"/>
                </a:cubicBezTo>
                <a:cubicBezTo>
                  <a:pt x="2323289" y="-81703"/>
                  <a:pt x="2829001" y="65989"/>
                  <a:pt x="3003917" y="0"/>
                </a:cubicBezTo>
                <a:cubicBezTo>
                  <a:pt x="3178834" y="-65989"/>
                  <a:pt x="3148540" y="4892"/>
                  <a:pt x="3240181" y="0"/>
                </a:cubicBezTo>
                <a:cubicBezTo>
                  <a:pt x="3331822" y="-4892"/>
                  <a:pt x="3685053" y="19049"/>
                  <a:pt x="3830841" y="0"/>
                </a:cubicBezTo>
                <a:cubicBezTo>
                  <a:pt x="3976629" y="-19049"/>
                  <a:pt x="4144964" y="33585"/>
                  <a:pt x="4303370" y="0"/>
                </a:cubicBezTo>
                <a:cubicBezTo>
                  <a:pt x="4461776" y="-33585"/>
                  <a:pt x="4674528" y="52333"/>
                  <a:pt x="4775898" y="0"/>
                </a:cubicBezTo>
                <a:cubicBezTo>
                  <a:pt x="4877268" y="-52333"/>
                  <a:pt x="5038232" y="21883"/>
                  <a:pt x="5248426" y="0"/>
                </a:cubicBezTo>
                <a:cubicBezTo>
                  <a:pt x="5458620" y="-21883"/>
                  <a:pt x="5435450" y="10718"/>
                  <a:pt x="5602822" y="0"/>
                </a:cubicBezTo>
                <a:cubicBezTo>
                  <a:pt x="5770194" y="-10718"/>
                  <a:pt x="5786687" y="7733"/>
                  <a:pt x="5839086" y="0"/>
                </a:cubicBezTo>
                <a:cubicBezTo>
                  <a:pt x="5891485" y="-7733"/>
                  <a:pt x="6112419" y="16704"/>
                  <a:pt x="6193483" y="0"/>
                </a:cubicBezTo>
                <a:cubicBezTo>
                  <a:pt x="6274547" y="-16704"/>
                  <a:pt x="6432065" y="12856"/>
                  <a:pt x="6547879" y="0"/>
                </a:cubicBezTo>
                <a:cubicBezTo>
                  <a:pt x="6663693" y="-12856"/>
                  <a:pt x="6974402" y="46711"/>
                  <a:pt x="7138539" y="0"/>
                </a:cubicBezTo>
                <a:cubicBezTo>
                  <a:pt x="7302676" y="-46711"/>
                  <a:pt x="7397312" y="20560"/>
                  <a:pt x="7492935" y="0"/>
                </a:cubicBezTo>
                <a:cubicBezTo>
                  <a:pt x="7588558" y="-20560"/>
                  <a:pt x="7743742" y="39454"/>
                  <a:pt x="7847332" y="0"/>
                </a:cubicBezTo>
                <a:cubicBezTo>
                  <a:pt x="7950922" y="-39454"/>
                  <a:pt x="8069629" y="29030"/>
                  <a:pt x="8201728" y="0"/>
                </a:cubicBezTo>
                <a:cubicBezTo>
                  <a:pt x="8333827" y="-29030"/>
                  <a:pt x="8535021" y="13994"/>
                  <a:pt x="8674256" y="0"/>
                </a:cubicBezTo>
                <a:cubicBezTo>
                  <a:pt x="8813491" y="-13994"/>
                  <a:pt x="8897797" y="29477"/>
                  <a:pt x="9028652" y="0"/>
                </a:cubicBezTo>
                <a:cubicBezTo>
                  <a:pt x="9159507" y="-29477"/>
                  <a:pt x="9552799" y="78299"/>
                  <a:pt x="9737445" y="0"/>
                </a:cubicBezTo>
                <a:cubicBezTo>
                  <a:pt x="9922091" y="-78299"/>
                  <a:pt x="9862582" y="18904"/>
                  <a:pt x="9973709" y="0"/>
                </a:cubicBezTo>
                <a:cubicBezTo>
                  <a:pt x="10084836" y="-18904"/>
                  <a:pt x="10503390" y="22672"/>
                  <a:pt x="10682501" y="0"/>
                </a:cubicBezTo>
                <a:cubicBezTo>
                  <a:pt x="10861612" y="-22672"/>
                  <a:pt x="11044590" y="38601"/>
                  <a:pt x="11155030" y="0"/>
                </a:cubicBezTo>
                <a:cubicBezTo>
                  <a:pt x="11265470" y="-38601"/>
                  <a:pt x="11623903" y="73367"/>
                  <a:pt x="11863822" y="0"/>
                </a:cubicBezTo>
                <a:cubicBezTo>
                  <a:pt x="11894033" y="3114"/>
                  <a:pt x="11911689" y="25270"/>
                  <a:pt x="11914437" y="50615"/>
                </a:cubicBezTo>
                <a:cubicBezTo>
                  <a:pt x="11925643" y="97279"/>
                  <a:pt x="11890548" y="209258"/>
                  <a:pt x="11914437" y="253068"/>
                </a:cubicBezTo>
                <a:cubicBezTo>
                  <a:pt x="11912439" y="281660"/>
                  <a:pt x="11893453" y="306176"/>
                  <a:pt x="11863822" y="303683"/>
                </a:cubicBezTo>
                <a:cubicBezTo>
                  <a:pt x="11717805" y="323892"/>
                  <a:pt x="11584461" y="282876"/>
                  <a:pt x="11391294" y="303683"/>
                </a:cubicBezTo>
                <a:cubicBezTo>
                  <a:pt x="11198127" y="324490"/>
                  <a:pt x="11131506" y="254656"/>
                  <a:pt x="10918765" y="303683"/>
                </a:cubicBezTo>
                <a:cubicBezTo>
                  <a:pt x="10706024" y="352710"/>
                  <a:pt x="10670063" y="263654"/>
                  <a:pt x="10564369" y="303683"/>
                </a:cubicBezTo>
                <a:cubicBezTo>
                  <a:pt x="10458675" y="343712"/>
                  <a:pt x="10299831" y="294693"/>
                  <a:pt x="10209973" y="303683"/>
                </a:cubicBezTo>
                <a:cubicBezTo>
                  <a:pt x="10120115" y="312673"/>
                  <a:pt x="9895262" y="280314"/>
                  <a:pt x="9619313" y="303683"/>
                </a:cubicBezTo>
                <a:cubicBezTo>
                  <a:pt x="9343364" y="327052"/>
                  <a:pt x="9464298" y="285850"/>
                  <a:pt x="9383049" y="303683"/>
                </a:cubicBezTo>
                <a:cubicBezTo>
                  <a:pt x="9301800" y="321516"/>
                  <a:pt x="9210050" y="285035"/>
                  <a:pt x="9146784" y="303683"/>
                </a:cubicBezTo>
                <a:cubicBezTo>
                  <a:pt x="9083518" y="322331"/>
                  <a:pt x="8824249" y="281114"/>
                  <a:pt x="8674256" y="303683"/>
                </a:cubicBezTo>
                <a:cubicBezTo>
                  <a:pt x="8524263" y="326252"/>
                  <a:pt x="8437227" y="294961"/>
                  <a:pt x="8201728" y="303683"/>
                </a:cubicBezTo>
                <a:cubicBezTo>
                  <a:pt x="7966229" y="312405"/>
                  <a:pt x="7631930" y="281589"/>
                  <a:pt x="7374803" y="303683"/>
                </a:cubicBezTo>
                <a:cubicBezTo>
                  <a:pt x="7117676" y="325777"/>
                  <a:pt x="7199085" y="279247"/>
                  <a:pt x="7138539" y="303683"/>
                </a:cubicBezTo>
                <a:cubicBezTo>
                  <a:pt x="7077993" y="328119"/>
                  <a:pt x="6965953" y="293686"/>
                  <a:pt x="6902275" y="303683"/>
                </a:cubicBezTo>
                <a:cubicBezTo>
                  <a:pt x="6838597" y="313680"/>
                  <a:pt x="6660959" y="261650"/>
                  <a:pt x="6547879" y="303683"/>
                </a:cubicBezTo>
                <a:cubicBezTo>
                  <a:pt x="6434799" y="345716"/>
                  <a:pt x="6343310" y="290604"/>
                  <a:pt x="6193483" y="303683"/>
                </a:cubicBezTo>
                <a:cubicBezTo>
                  <a:pt x="6043656" y="316762"/>
                  <a:pt x="6035979" y="298331"/>
                  <a:pt x="5957218" y="303683"/>
                </a:cubicBezTo>
                <a:cubicBezTo>
                  <a:pt x="5878457" y="309035"/>
                  <a:pt x="5442251" y="256047"/>
                  <a:pt x="5130294" y="303683"/>
                </a:cubicBezTo>
                <a:cubicBezTo>
                  <a:pt x="4818337" y="351319"/>
                  <a:pt x="4652083" y="235830"/>
                  <a:pt x="4421502" y="303683"/>
                </a:cubicBezTo>
                <a:cubicBezTo>
                  <a:pt x="4190921" y="371536"/>
                  <a:pt x="3952483" y="276056"/>
                  <a:pt x="3830841" y="303683"/>
                </a:cubicBezTo>
                <a:cubicBezTo>
                  <a:pt x="3709199" y="331310"/>
                  <a:pt x="3669784" y="278354"/>
                  <a:pt x="3594577" y="303683"/>
                </a:cubicBezTo>
                <a:cubicBezTo>
                  <a:pt x="3519370" y="329012"/>
                  <a:pt x="3283868" y="281724"/>
                  <a:pt x="3003917" y="303683"/>
                </a:cubicBezTo>
                <a:cubicBezTo>
                  <a:pt x="2723966" y="325642"/>
                  <a:pt x="2681348" y="258213"/>
                  <a:pt x="2413256" y="303683"/>
                </a:cubicBezTo>
                <a:cubicBezTo>
                  <a:pt x="2145164" y="349153"/>
                  <a:pt x="1964847" y="261069"/>
                  <a:pt x="1586332" y="303683"/>
                </a:cubicBezTo>
                <a:cubicBezTo>
                  <a:pt x="1207817" y="346297"/>
                  <a:pt x="1271955" y="264389"/>
                  <a:pt x="1113804" y="303683"/>
                </a:cubicBezTo>
                <a:cubicBezTo>
                  <a:pt x="955653" y="342977"/>
                  <a:pt x="781898" y="275462"/>
                  <a:pt x="641275" y="303683"/>
                </a:cubicBezTo>
                <a:cubicBezTo>
                  <a:pt x="500652" y="331904"/>
                  <a:pt x="241836" y="243191"/>
                  <a:pt x="50615" y="303683"/>
                </a:cubicBezTo>
                <a:cubicBezTo>
                  <a:pt x="25385" y="296354"/>
                  <a:pt x="-2450" y="274438"/>
                  <a:pt x="0" y="253068"/>
                </a:cubicBezTo>
                <a:cubicBezTo>
                  <a:pt x="-11074" y="176248"/>
                  <a:pt x="796" y="111828"/>
                  <a:pt x="0" y="50615"/>
                </a:cubicBezTo>
                <a:close/>
              </a:path>
              <a:path w="11914437" h="303683" stroke="0" extrusionOk="0">
                <a:moveTo>
                  <a:pt x="0" y="50615"/>
                </a:moveTo>
                <a:cubicBezTo>
                  <a:pt x="4295" y="27818"/>
                  <a:pt x="19120" y="1899"/>
                  <a:pt x="50615" y="0"/>
                </a:cubicBezTo>
                <a:cubicBezTo>
                  <a:pt x="157122" y="-19783"/>
                  <a:pt x="210926" y="26247"/>
                  <a:pt x="286879" y="0"/>
                </a:cubicBezTo>
                <a:cubicBezTo>
                  <a:pt x="362832" y="-26247"/>
                  <a:pt x="767230" y="79784"/>
                  <a:pt x="1113804" y="0"/>
                </a:cubicBezTo>
                <a:cubicBezTo>
                  <a:pt x="1460379" y="-79784"/>
                  <a:pt x="1419060" y="24951"/>
                  <a:pt x="1586332" y="0"/>
                </a:cubicBezTo>
                <a:cubicBezTo>
                  <a:pt x="1753604" y="-24951"/>
                  <a:pt x="1803046" y="33041"/>
                  <a:pt x="1940728" y="0"/>
                </a:cubicBezTo>
                <a:cubicBezTo>
                  <a:pt x="2078410" y="-33041"/>
                  <a:pt x="2389056" y="89555"/>
                  <a:pt x="2767653" y="0"/>
                </a:cubicBezTo>
                <a:cubicBezTo>
                  <a:pt x="3146250" y="-89555"/>
                  <a:pt x="2956488" y="14486"/>
                  <a:pt x="3003917" y="0"/>
                </a:cubicBezTo>
                <a:cubicBezTo>
                  <a:pt x="3051346" y="-14486"/>
                  <a:pt x="3317768" y="35929"/>
                  <a:pt x="3594577" y="0"/>
                </a:cubicBezTo>
                <a:cubicBezTo>
                  <a:pt x="3871386" y="-35929"/>
                  <a:pt x="3989769" y="40953"/>
                  <a:pt x="4185237" y="0"/>
                </a:cubicBezTo>
                <a:cubicBezTo>
                  <a:pt x="4380705" y="-40953"/>
                  <a:pt x="4556195" y="44388"/>
                  <a:pt x="4775898" y="0"/>
                </a:cubicBezTo>
                <a:cubicBezTo>
                  <a:pt x="4995601" y="-44388"/>
                  <a:pt x="5210218" y="46195"/>
                  <a:pt x="5602822" y="0"/>
                </a:cubicBezTo>
                <a:cubicBezTo>
                  <a:pt x="5995426" y="-46195"/>
                  <a:pt x="6027898" y="44389"/>
                  <a:pt x="6429747" y="0"/>
                </a:cubicBezTo>
                <a:cubicBezTo>
                  <a:pt x="6831596" y="-44389"/>
                  <a:pt x="6711978" y="32995"/>
                  <a:pt x="6784143" y="0"/>
                </a:cubicBezTo>
                <a:cubicBezTo>
                  <a:pt x="6856308" y="-32995"/>
                  <a:pt x="7265003" y="12545"/>
                  <a:pt x="7492935" y="0"/>
                </a:cubicBezTo>
                <a:cubicBezTo>
                  <a:pt x="7720867" y="-12545"/>
                  <a:pt x="7752679" y="40116"/>
                  <a:pt x="7847332" y="0"/>
                </a:cubicBezTo>
                <a:cubicBezTo>
                  <a:pt x="7941985" y="-40116"/>
                  <a:pt x="8399465" y="61160"/>
                  <a:pt x="8556124" y="0"/>
                </a:cubicBezTo>
                <a:cubicBezTo>
                  <a:pt x="8712783" y="-61160"/>
                  <a:pt x="8695545" y="24150"/>
                  <a:pt x="8792388" y="0"/>
                </a:cubicBezTo>
                <a:cubicBezTo>
                  <a:pt x="8889231" y="-24150"/>
                  <a:pt x="9236618" y="43579"/>
                  <a:pt x="9383049" y="0"/>
                </a:cubicBezTo>
                <a:cubicBezTo>
                  <a:pt x="9529480" y="-43579"/>
                  <a:pt x="9660620" y="36206"/>
                  <a:pt x="9737445" y="0"/>
                </a:cubicBezTo>
                <a:cubicBezTo>
                  <a:pt x="9814270" y="-36206"/>
                  <a:pt x="10097302" y="3634"/>
                  <a:pt x="10209973" y="0"/>
                </a:cubicBezTo>
                <a:cubicBezTo>
                  <a:pt x="10322644" y="-3634"/>
                  <a:pt x="10336813" y="13654"/>
                  <a:pt x="10446237" y="0"/>
                </a:cubicBezTo>
                <a:cubicBezTo>
                  <a:pt x="10555661" y="-13654"/>
                  <a:pt x="10907002" y="21608"/>
                  <a:pt x="11036898" y="0"/>
                </a:cubicBezTo>
                <a:cubicBezTo>
                  <a:pt x="11166794" y="-21608"/>
                  <a:pt x="11465753" y="96601"/>
                  <a:pt x="11863822" y="0"/>
                </a:cubicBezTo>
                <a:cubicBezTo>
                  <a:pt x="11885579" y="713"/>
                  <a:pt x="11921707" y="22085"/>
                  <a:pt x="11914437" y="50615"/>
                </a:cubicBezTo>
                <a:cubicBezTo>
                  <a:pt x="11930164" y="119001"/>
                  <a:pt x="11909054" y="159848"/>
                  <a:pt x="11914437" y="253068"/>
                </a:cubicBezTo>
                <a:cubicBezTo>
                  <a:pt x="11921559" y="276857"/>
                  <a:pt x="11894744" y="309922"/>
                  <a:pt x="11863822" y="303683"/>
                </a:cubicBezTo>
                <a:cubicBezTo>
                  <a:pt x="11474248" y="384277"/>
                  <a:pt x="11236229" y="238764"/>
                  <a:pt x="11036898" y="303683"/>
                </a:cubicBezTo>
                <a:cubicBezTo>
                  <a:pt x="10837567" y="368602"/>
                  <a:pt x="10875907" y="275839"/>
                  <a:pt x="10800633" y="303683"/>
                </a:cubicBezTo>
                <a:cubicBezTo>
                  <a:pt x="10725359" y="331527"/>
                  <a:pt x="10437009" y="287942"/>
                  <a:pt x="10091841" y="303683"/>
                </a:cubicBezTo>
                <a:cubicBezTo>
                  <a:pt x="9746673" y="319424"/>
                  <a:pt x="9935584" y="296301"/>
                  <a:pt x="9855577" y="303683"/>
                </a:cubicBezTo>
                <a:cubicBezTo>
                  <a:pt x="9775570" y="311065"/>
                  <a:pt x="9270903" y="245595"/>
                  <a:pt x="9028652" y="303683"/>
                </a:cubicBezTo>
                <a:cubicBezTo>
                  <a:pt x="8786402" y="361771"/>
                  <a:pt x="8662513" y="240921"/>
                  <a:pt x="8319860" y="303683"/>
                </a:cubicBezTo>
                <a:cubicBezTo>
                  <a:pt x="7977207" y="366445"/>
                  <a:pt x="7735284" y="214225"/>
                  <a:pt x="7492935" y="303683"/>
                </a:cubicBezTo>
                <a:cubicBezTo>
                  <a:pt x="7250586" y="393141"/>
                  <a:pt x="7322204" y="300323"/>
                  <a:pt x="7256671" y="303683"/>
                </a:cubicBezTo>
                <a:cubicBezTo>
                  <a:pt x="7191138" y="307043"/>
                  <a:pt x="7125574" y="298426"/>
                  <a:pt x="7020407" y="303683"/>
                </a:cubicBezTo>
                <a:cubicBezTo>
                  <a:pt x="6915240" y="308940"/>
                  <a:pt x="6850960" y="285449"/>
                  <a:pt x="6784143" y="303683"/>
                </a:cubicBezTo>
                <a:cubicBezTo>
                  <a:pt x="6717326" y="321917"/>
                  <a:pt x="6491744" y="252787"/>
                  <a:pt x="6311615" y="303683"/>
                </a:cubicBezTo>
                <a:cubicBezTo>
                  <a:pt x="6131486" y="354579"/>
                  <a:pt x="5984991" y="281193"/>
                  <a:pt x="5839086" y="303683"/>
                </a:cubicBezTo>
                <a:cubicBezTo>
                  <a:pt x="5693181" y="326173"/>
                  <a:pt x="5650652" y="296397"/>
                  <a:pt x="5484690" y="303683"/>
                </a:cubicBezTo>
                <a:cubicBezTo>
                  <a:pt x="5318728" y="310969"/>
                  <a:pt x="4954680" y="268405"/>
                  <a:pt x="4775898" y="303683"/>
                </a:cubicBezTo>
                <a:cubicBezTo>
                  <a:pt x="4597116" y="338961"/>
                  <a:pt x="4145605" y="265988"/>
                  <a:pt x="3948973" y="303683"/>
                </a:cubicBezTo>
                <a:cubicBezTo>
                  <a:pt x="3752341" y="341378"/>
                  <a:pt x="3703347" y="263093"/>
                  <a:pt x="3594577" y="303683"/>
                </a:cubicBezTo>
                <a:cubicBezTo>
                  <a:pt x="3485807" y="344273"/>
                  <a:pt x="3342087" y="264250"/>
                  <a:pt x="3240181" y="303683"/>
                </a:cubicBezTo>
                <a:cubicBezTo>
                  <a:pt x="3138275" y="343116"/>
                  <a:pt x="2740678" y="207161"/>
                  <a:pt x="2413256" y="303683"/>
                </a:cubicBezTo>
                <a:cubicBezTo>
                  <a:pt x="2085835" y="400205"/>
                  <a:pt x="2134820" y="284949"/>
                  <a:pt x="2058860" y="303683"/>
                </a:cubicBezTo>
                <a:cubicBezTo>
                  <a:pt x="1982900" y="322417"/>
                  <a:pt x="1700266" y="282772"/>
                  <a:pt x="1586332" y="303683"/>
                </a:cubicBezTo>
                <a:cubicBezTo>
                  <a:pt x="1472398" y="324594"/>
                  <a:pt x="1323395" y="296179"/>
                  <a:pt x="1231936" y="303683"/>
                </a:cubicBezTo>
                <a:cubicBezTo>
                  <a:pt x="1140477" y="311187"/>
                  <a:pt x="526443" y="253470"/>
                  <a:pt x="50615" y="303683"/>
                </a:cubicBezTo>
                <a:cubicBezTo>
                  <a:pt x="24492" y="301964"/>
                  <a:pt x="1647" y="283661"/>
                  <a:pt x="0" y="253068"/>
                </a:cubicBezTo>
                <a:cubicBezTo>
                  <a:pt x="-11682" y="209864"/>
                  <a:pt x="8567" y="147161"/>
                  <a:pt x="0" y="50615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32635087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GPU Kernels (written in CUDA, HIP, Triton, etc.)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E85F475E-DBAB-1990-6F3D-D716E562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83" y="2846477"/>
            <a:ext cx="1369653" cy="2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DC8F618D-C3F1-9468-73BA-3B785984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47" y="2851433"/>
            <a:ext cx="1031130" cy="2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16906D-BF27-A0E7-4229-287B4A102B56}"/>
              </a:ext>
            </a:extLst>
          </p:cNvPr>
          <p:cNvSpPr/>
          <p:nvPr/>
        </p:nvSpPr>
        <p:spPr>
          <a:xfrm>
            <a:off x="838200" y="2758550"/>
            <a:ext cx="2954976" cy="441220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68" name="Picture 44" descr="Gpu Icon&quot; Images – Browse 346 Stock Photos, Vectors, and Video | Adobe Stock">
            <a:extLst>
              <a:ext uri="{FF2B5EF4-FFF2-40B4-BE49-F238E27FC236}">
                <a16:creationId xmlns:a16="http://schemas.microsoft.com/office/drawing/2014/main" id="{655A75AE-72B6-8A35-C044-DD4B1F59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32" y="2558127"/>
            <a:ext cx="960930" cy="9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DEB816-B375-AD3E-57DA-B6D02D98C49A}"/>
              </a:ext>
            </a:extLst>
          </p:cNvPr>
          <p:cNvSpPr txBox="1"/>
          <p:nvPr/>
        </p:nvSpPr>
        <p:spPr>
          <a:xfrm>
            <a:off x="6905962" y="2871151"/>
            <a:ext cx="104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GPUs</a:t>
            </a:r>
            <a:endParaRPr lang="zh-CN" altLang="en-US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37FCBBA2-287F-E122-F85A-80223A928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111473"/>
              </p:ext>
            </p:extLst>
          </p:nvPr>
        </p:nvGraphicFramePr>
        <p:xfrm>
          <a:off x="2501954" y="3571760"/>
          <a:ext cx="6811631" cy="305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35" name="Picture 2">
            <a:extLst>
              <a:ext uri="{FF2B5EF4-FFF2-40B4-BE49-F238E27FC236}">
                <a16:creationId xmlns:a16="http://schemas.microsoft.com/office/drawing/2014/main" id="{6C1977EC-DDBC-265A-EAE7-FE803446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38" y="6236995"/>
            <a:ext cx="301917" cy="3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rrow: Curved Left 36">
            <a:extLst>
              <a:ext uri="{FF2B5EF4-FFF2-40B4-BE49-F238E27FC236}">
                <a16:creationId xmlns:a16="http://schemas.microsoft.com/office/drawing/2014/main" id="{8118F5F1-F61D-6966-A9EA-9DD650E9687B}"/>
              </a:ext>
            </a:extLst>
          </p:cNvPr>
          <p:cNvSpPr/>
          <p:nvPr/>
        </p:nvSpPr>
        <p:spPr>
          <a:xfrm rot="14350034">
            <a:off x="4532758" y="4297214"/>
            <a:ext cx="592102" cy="1543690"/>
          </a:xfrm>
          <a:prstGeom prst="curvedLef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29DD85-F7B1-D45A-E4B7-21FFC60DFE95}"/>
              </a:ext>
            </a:extLst>
          </p:cNvPr>
          <p:cNvSpPr txBox="1"/>
          <p:nvPr/>
        </p:nvSpPr>
        <p:spPr>
          <a:xfrm>
            <a:off x="4214313" y="4493027"/>
            <a:ext cx="5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6x</a:t>
            </a:r>
            <a:endParaRPr lang="zh-CN" alt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5211-257F-6423-8317-25BB407EC0F6}"/>
              </a:ext>
            </a:extLst>
          </p:cNvPr>
          <p:cNvSpPr txBox="1"/>
          <p:nvPr/>
        </p:nvSpPr>
        <p:spPr>
          <a:xfrm>
            <a:off x="1792864" y="3286240"/>
            <a:ext cx="83043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The world’s most advanced AI and scientific workloads are increasing deployed on </a:t>
            </a:r>
            <a:r>
              <a:rPr lang="en-US" altLang="zh-CN" b="1" dirty="0"/>
              <a:t>vulnerable</a:t>
            </a:r>
            <a:r>
              <a:rPr lang="en-US" altLang="zh-CN" dirty="0"/>
              <a:t> hardware/software components.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400F2-7390-070B-2FB3-7010741A1D31}"/>
              </a:ext>
            </a:extLst>
          </p:cNvPr>
          <p:cNvSpPr txBox="1"/>
          <p:nvPr/>
        </p:nvSpPr>
        <p:spPr>
          <a:xfrm>
            <a:off x="1858433" y="4112815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=&gt;</a:t>
            </a:r>
            <a:r>
              <a:rPr lang="en-US" altLang="zh-CN" b="1" dirty="0"/>
              <a:t>   </a:t>
            </a:r>
            <a:r>
              <a:rPr lang="en-US" altLang="zh-CN" b="1" dirty="0">
                <a:solidFill>
                  <a:srgbClr val="FF0000"/>
                </a:solidFill>
              </a:rPr>
              <a:t>Fuzzing to rescue!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498102-726A-E444-72A6-A348EC1BB65E}"/>
              </a:ext>
            </a:extLst>
          </p:cNvPr>
          <p:cNvSpPr/>
          <p:nvPr/>
        </p:nvSpPr>
        <p:spPr>
          <a:xfrm>
            <a:off x="4233091" y="4623843"/>
            <a:ext cx="3752194" cy="16118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“As of May 2025, OSS-Fuzz has helped identify and fix over </a:t>
            </a:r>
            <a:r>
              <a:rPr lang="en-US" altLang="zh-CN" b="1" i="1" dirty="0">
                <a:solidFill>
                  <a:schemeClr val="tx1"/>
                </a:solidFill>
              </a:rPr>
              <a:t>13,000</a:t>
            </a:r>
            <a:r>
              <a:rPr lang="en-US" altLang="zh-CN" i="1" dirty="0">
                <a:solidFill>
                  <a:schemeClr val="tx1"/>
                </a:solidFill>
              </a:rPr>
              <a:t> vulnerabilities and </a:t>
            </a:r>
            <a:r>
              <a:rPr lang="en-US" altLang="zh-CN" b="1" i="1" dirty="0">
                <a:solidFill>
                  <a:schemeClr val="tx1"/>
                </a:solidFill>
              </a:rPr>
              <a:t>50,000</a:t>
            </a:r>
            <a:r>
              <a:rPr lang="en-US" altLang="zh-CN" i="1" dirty="0">
                <a:solidFill>
                  <a:schemeClr val="tx1"/>
                </a:solidFill>
              </a:rPr>
              <a:t> bugs across </a:t>
            </a:r>
            <a:r>
              <a:rPr lang="en-US" altLang="zh-CN" b="1" i="1" dirty="0">
                <a:solidFill>
                  <a:schemeClr val="tx1"/>
                </a:solidFill>
              </a:rPr>
              <a:t>1,000</a:t>
            </a:r>
            <a:r>
              <a:rPr lang="en-US" altLang="zh-CN" i="1" dirty="0">
                <a:solidFill>
                  <a:schemeClr val="tx1"/>
                </a:solidFill>
              </a:rPr>
              <a:t> projects.” – Google OSS-Fuzz</a:t>
            </a:r>
          </a:p>
        </p:txBody>
      </p:sp>
      <p:pic>
        <p:nvPicPr>
          <p:cNvPr id="11" name="Picture 4" descr="Bug Special Lineal color icon | Freepik">
            <a:extLst>
              <a:ext uri="{FF2B5EF4-FFF2-40B4-BE49-F238E27FC236}">
                <a16:creationId xmlns:a16="http://schemas.microsoft.com/office/drawing/2014/main" id="{9E2E21B7-D79B-4DF2-92F5-478DE534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36" y="2027781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g Special Lineal color icon | Freepik">
            <a:extLst>
              <a:ext uri="{FF2B5EF4-FFF2-40B4-BE49-F238E27FC236}">
                <a16:creationId xmlns:a16="http://schemas.microsoft.com/office/drawing/2014/main" id="{3388EB9E-FFC4-00B1-1471-2000C9E9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16" y="2265613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ug Special Lineal color icon | Freepik">
            <a:extLst>
              <a:ext uri="{FF2B5EF4-FFF2-40B4-BE49-F238E27FC236}">
                <a16:creationId xmlns:a16="http://schemas.microsoft.com/office/drawing/2014/main" id="{EBCD3A11-DD25-46B9-0B10-1AC240DF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399" y="2319307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ug Special Lineal color icon | Freepik">
            <a:extLst>
              <a:ext uri="{FF2B5EF4-FFF2-40B4-BE49-F238E27FC236}">
                <a16:creationId xmlns:a16="http://schemas.microsoft.com/office/drawing/2014/main" id="{165B03D1-8147-DC08-FFEA-D8AEB2C7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44" y="1995137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F6E28F-BC6B-9916-2423-2016A478EBD7}"/>
              </a:ext>
            </a:extLst>
          </p:cNvPr>
          <p:cNvSpPr txBox="1"/>
          <p:nvPr/>
        </p:nvSpPr>
        <p:spPr>
          <a:xfrm>
            <a:off x="1858433" y="3827295"/>
            <a:ext cx="5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=&gt;</a:t>
            </a:r>
            <a:r>
              <a:rPr lang="en-US" altLang="zh-CN" b="1" dirty="0"/>
              <a:t>   </a:t>
            </a:r>
            <a:r>
              <a:rPr lang="en-US" altLang="zh-CN" b="1" dirty="0">
                <a:solidFill>
                  <a:srgbClr val="FF0000"/>
                </a:solidFill>
              </a:rPr>
              <a:t>No guarantee for  building </a:t>
            </a:r>
            <a:r>
              <a:rPr lang="en-US" altLang="zh-CN" b="1" i="1" dirty="0">
                <a:solidFill>
                  <a:srgbClr val="FF0000"/>
                </a:solidFill>
              </a:rPr>
              <a:t>ethical</a:t>
            </a:r>
            <a:r>
              <a:rPr lang="en-US" altLang="zh-CN" b="1" dirty="0">
                <a:solidFill>
                  <a:srgbClr val="FF0000"/>
                </a:solidFill>
              </a:rPr>
              <a:t> systems.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21" grpId="0" animBg="1"/>
      <p:bldP spid="23" grpId="0" animBg="1"/>
      <p:bldP spid="24" grpId="0"/>
      <p:bldGraphic spid="34" grpId="0">
        <p:bldAsOne/>
      </p:bldGraphic>
      <p:bldP spid="37" grpId="0" animBg="1"/>
      <p:bldP spid="38" grpId="0"/>
      <p:bldP spid="3" grpId="0" build="allAtOnce" animBg="1"/>
      <p:bldP spid="9" grpId="0"/>
      <p:bldP spid="10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3DE9-176F-ACC6-765F-02F4274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Fuzzing 101: Automated Bug Detection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43D83-B414-0210-0D27-E4934F01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4100" name="Picture 4" descr="Safe box - Free security icons">
            <a:extLst>
              <a:ext uri="{FF2B5EF4-FFF2-40B4-BE49-F238E27FC236}">
                <a16:creationId xmlns:a16="http://schemas.microsoft.com/office/drawing/2014/main" id="{0FE0BB2A-8E9F-A4DB-1BDA-AB473651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945415" cy="29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rain in head with solid fill">
            <a:extLst>
              <a:ext uri="{FF2B5EF4-FFF2-40B4-BE49-F238E27FC236}">
                <a16:creationId xmlns:a16="http://schemas.microsoft.com/office/drawing/2014/main" id="{D6BE8421-CEBC-9138-C67C-C2A8FD4F8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448" y="1798419"/>
            <a:ext cx="571664" cy="57166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52DD4DA-D0B7-5F2B-62C8-83700749AE2B}"/>
              </a:ext>
            </a:extLst>
          </p:cNvPr>
          <p:cNvSpPr/>
          <p:nvPr/>
        </p:nvSpPr>
        <p:spPr>
          <a:xfrm>
            <a:off x="5397062" y="1863533"/>
            <a:ext cx="3494689" cy="441435"/>
          </a:xfrm>
          <a:prstGeom prst="wedgeRoundRectCallout">
            <a:avLst>
              <a:gd name="adj1" fmla="val -56472"/>
              <a:gd name="adj2" fmla="val -5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Start with: 1234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8" name="Graphic 7" descr="Brain in head with solid fill">
            <a:extLst>
              <a:ext uri="{FF2B5EF4-FFF2-40B4-BE49-F238E27FC236}">
                <a16:creationId xmlns:a16="http://schemas.microsoft.com/office/drawing/2014/main" id="{E7742229-68B9-5478-2B45-4160E7CE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448" y="2477814"/>
            <a:ext cx="571664" cy="57166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A467519-FC52-2402-479C-9D42EE6AB53F}"/>
              </a:ext>
            </a:extLst>
          </p:cNvPr>
          <p:cNvSpPr/>
          <p:nvPr/>
        </p:nvSpPr>
        <p:spPr>
          <a:xfrm>
            <a:off x="5397062" y="2542928"/>
            <a:ext cx="3494689" cy="441435"/>
          </a:xfrm>
          <a:prstGeom prst="wedgeRoundRectCallout">
            <a:avLst>
              <a:gd name="adj1" fmla="val -56472"/>
              <a:gd name="adj2" fmla="val -5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Random change: 123</a:t>
            </a:r>
            <a:r>
              <a:rPr lang="en-US" altLang="zh-CN" b="1" dirty="0">
                <a:solidFill>
                  <a:schemeClr val="tx1"/>
                </a:solidFill>
              </a:rPr>
              <a:t>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0" name="Graphic 9" descr="Brain in head with solid fill">
            <a:extLst>
              <a:ext uri="{FF2B5EF4-FFF2-40B4-BE49-F238E27FC236}">
                <a16:creationId xmlns:a16="http://schemas.microsoft.com/office/drawing/2014/main" id="{ABBA67B9-A25A-6FE3-70AA-6B73551CD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448" y="3161889"/>
            <a:ext cx="571664" cy="571664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D6C13C2-7692-43C2-1597-F8E73BB0B4A7}"/>
              </a:ext>
            </a:extLst>
          </p:cNvPr>
          <p:cNvSpPr/>
          <p:nvPr/>
        </p:nvSpPr>
        <p:spPr>
          <a:xfrm>
            <a:off x="5397062" y="3227003"/>
            <a:ext cx="3494689" cy="441435"/>
          </a:xfrm>
          <a:prstGeom prst="wedgeRoundRectCallout">
            <a:avLst>
              <a:gd name="adj1" fmla="val -56472"/>
              <a:gd name="adj2" fmla="val -5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Random change: </a:t>
            </a:r>
            <a:r>
              <a:rPr lang="en-US" altLang="zh-CN" b="1" dirty="0">
                <a:solidFill>
                  <a:schemeClr val="tx1"/>
                </a:solidFill>
              </a:rPr>
              <a:t>2</a:t>
            </a:r>
            <a:r>
              <a:rPr lang="en-US" altLang="zh-CN" dirty="0">
                <a:solidFill>
                  <a:schemeClr val="tx1"/>
                </a:solidFill>
              </a:rPr>
              <a:t>234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7" name="Graphic 16" descr="Stethoscope with solid fill">
            <a:extLst>
              <a:ext uri="{FF2B5EF4-FFF2-40B4-BE49-F238E27FC236}">
                <a16:creationId xmlns:a16="http://schemas.microsoft.com/office/drawing/2014/main" id="{932D6BFA-D478-B193-4103-B87641329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9448" y="4131796"/>
            <a:ext cx="671650" cy="671650"/>
          </a:xfrm>
          <a:prstGeom prst="rect">
            <a:avLst/>
          </a:prstGeom>
        </p:spPr>
      </p:pic>
      <p:pic>
        <p:nvPicPr>
          <p:cNvPr id="18" name="Graphic 17" descr="Brain in head with solid fill">
            <a:extLst>
              <a:ext uri="{FF2B5EF4-FFF2-40B4-BE49-F238E27FC236}">
                <a16:creationId xmlns:a16="http://schemas.microsoft.com/office/drawing/2014/main" id="{0A39C94C-DE9A-961D-560B-2BE85222C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448" y="3845964"/>
            <a:ext cx="571664" cy="571664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72997E42-77F0-1C8A-01AF-5018C6FCF815}"/>
              </a:ext>
            </a:extLst>
          </p:cNvPr>
          <p:cNvSpPr/>
          <p:nvPr/>
        </p:nvSpPr>
        <p:spPr>
          <a:xfrm>
            <a:off x="5397062" y="3921727"/>
            <a:ext cx="3494689" cy="441435"/>
          </a:xfrm>
          <a:prstGeom prst="wedgeRoundRectCallout">
            <a:avLst>
              <a:gd name="adj1" fmla="val -56472"/>
              <a:gd name="adj2" fmla="val -5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Change and listen: 2234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4" name="Graphic 23" descr="Stethoscope with solid fill">
            <a:extLst>
              <a:ext uri="{FF2B5EF4-FFF2-40B4-BE49-F238E27FC236}">
                <a16:creationId xmlns:a16="http://schemas.microsoft.com/office/drawing/2014/main" id="{657C3F7A-1429-6D6A-0983-FDCF5BF62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9448" y="5091084"/>
            <a:ext cx="671650" cy="671650"/>
          </a:xfrm>
          <a:prstGeom prst="rect">
            <a:avLst/>
          </a:prstGeom>
        </p:spPr>
      </p:pic>
      <p:pic>
        <p:nvPicPr>
          <p:cNvPr id="25" name="Graphic 24" descr="Brain in head with solid fill">
            <a:extLst>
              <a:ext uri="{FF2B5EF4-FFF2-40B4-BE49-F238E27FC236}">
                <a16:creationId xmlns:a16="http://schemas.microsoft.com/office/drawing/2014/main" id="{2DC44F31-52CB-EFF5-94A1-AA0586AFD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448" y="4805252"/>
            <a:ext cx="571664" cy="571664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BFEAB9F-D5ED-A465-A191-714BFA42131F}"/>
              </a:ext>
            </a:extLst>
          </p:cNvPr>
          <p:cNvSpPr/>
          <p:nvPr/>
        </p:nvSpPr>
        <p:spPr>
          <a:xfrm>
            <a:off x="5397062" y="4881015"/>
            <a:ext cx="3494689" cy="441435"/>
          </a:xfrm>
          <a:prstGeom prst="wedgeRoundRectCallout">
            <a:avLst>
              <a:gd name="adj1" fmla="val -56472"/>
              <a:gd name="adj2" fmla="val -5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Change and listen: 22</a:t>
            </a:r>
            <a:r>
              <a:rPr lang="en-US" altLang="zh-CN" b="1" dirty="0">
                <a:solidFill>
                  <a:schemeClr val="tx1"/>
                </a:solidFill>
              </a:rPr>
              <a:t>2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108" name="Picture 12" descr="Bell - Free music icons">
            <a:extLst>
              <a:ext uri="{FF2B5EF4-FFF2-40B4-BE49-F238E27FC236}">
                <a16:creationId xmlns:a16="http://schemas.microsoft.com/office/drawing/2014/main" id="{7BA003B5-CCE8-C578-5B7E-F639B0F5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87" y="3845964"/>
            <a:ext cx="472436" cy="4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Bell - Free music icons">
            <a:extLst>
              <a:ext uri="{FF2B5EF4-FFF2-40B4-BE49-F238E27FC236}">
                <a16:creationId xmlns:a16="http://schemas.microsoft.com/office/drawing/2014/main" id="{3734F6D7-6127-434C-B6FF-CF520ED2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77" y="3858223"/>
            <a:ext cx="472436" cy="4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Bell - Free music icons">
            <a:extLst>
              <a:ext uri="{FF2B5EF4-FFF2-40B4-BE49-F238E27FC236}">
                <a16:creationId xmlns:a16="http://schemas.microsoft.com/office/drawing/2014/main" id="{DB403CD7-D2F6-B94C-BC72-09E4DE98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87" y="4792993"/>
            <a:ext cx="472436" cy="4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Bell - Free music icons">
            <a:extLst>
              <a:ext uri="{FF2B5EF4-FFF2-40B4-BE49-F238E27FC236}">
                <a16:creationId xmlns:a16="http://schemas.microsoft.com/office/drawing/2014/main" id="{660A309C-FA14-B6FF-7AD3-2BAD33A0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77" y="4805252"/>
            <a:ext cx="472436" cy="4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Bell - Free music icons">
            <a:extLst>
              <a:ext uri="{FF2B5EF4-FFF2-40B4-BE49-F238E27FC236}">
                <a16:creationId xmlns:a16="http://schemas.microsoft.com/office/drawing/2014/main" id="{E9A6BE4F-5831-916E-03E1-F8AB70C1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567" y="4796943"/>
            <a:ext cx="472436" cy="4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 descr="Stethoscope with solid fill">
            <a:extLst>
              <a:ext uri="{FF2B5EF4-FFF2-40B4-BE49-F238E27FC236}">
                <a16:creationId xmlns:a16="http://schemas.microsoft.com/office/drawing/2014/main" id="{D1A5F53C-0177-9748-AEE6-9DFF08B9E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9448" y="6114447"/>
            <a:ext cx="671650" cy="671650"/>
          </a:xfrm>
          <a:prstGeom prst="rect">
            <a:avLst/>
          </a:prstGeom>
        </p:spPr>
      </p:pic>
      <p:pic>
        <p:nvPicPr>
          <p:cNvPr id="36" name="Graphic 35" descr="Brain in head with solid fill">
            <a:extLst>
              <a:ext uri="{FF2B5EF4-FFF2-40B4-BE49-F238E27FC236}">
                <a16:creationId xmlns:a16="http://schemas.microsoft.com/office/drawing/2014/main" id="{A0E9D438-15FA-69C2-CD75-2E52AC2CA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9448" y="5828615"/>
            <a:ext cx="571664" cy="571664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1696859F-0191-6E3C-5201-7E6361294AA0}"/>
              </a:ext>
            </a:extLst>
          </p:cNvPr>
          <p:cNvSpPr/>
          <p:nvPr/>
        </p:nvSpPr>
        <p:spPr>
          <a:xfrm>
            <a:off x="5397062" y="5904378"/>
            <a:ext cx="3494689" cy="441435"/>
          </a:xfrm>
          <a:prstGeom prst="wedgeRoundRectCallout">
            <a:avLst>
              <a:gd name="adj1" fmla="val -56472"/>
              <a:gd name="adj2" fmla="val -5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Change and listen: 222</a:t>
            </a:r>
            <a:r>
              <a:rPr lang="en-US" altLang="zh-CN" b="1" dirty="0">
                <a:solidFill>
                  <a:schemeClr val="tx1"/>
                </a:solidFill>
              </a:rPr>
              <a:t>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3C2329-AB90-F8B4-FF43-0B67E06591A3}"/>
              </a:ext>
            </a:extLst>
          </p:cNvPr>
          <p:cNvSpPr/>
          <p:nvPr/>
        </p:nvSpPr>
        <p:spPr>
          <a:xfrm>
            <a:off x="357352" y="1690688"/>
            <a:ext cx="1387365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Target Under Test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D526482-843F-176D-6D1D-261065C6D04D}"/>
              </a:ext>
            </a:extLst>
          </p:cNvPr>
          <p:cNvSpPr/>
          <p:nvPr/>
        </p:nvSpPr>
        <p:spPr>
          <a:xfrm>
            <a:off x="7214459" y="1737129"/>
            <a:ext cx="1071526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Oracle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1A24DD9-1A39-1EFC-F8DF-9F7B315BB90A}"/>
              </a:ext>
            </a:extLst>
          </p:cNvPr>
          <p:cNvSpPr/>
          <p:nvPr/>
        </p:nvSpPr>
        <p:spPr>
          <a:xfrm>
            <a:off x="9055387" y="4228463"/>
            <a:ext cx="1286793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Feedback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5AA5094-BD5F-B79E-71D3-8350E8A10F9E}"/>
              </a:ext>
            </a:extLst>
          </p:cNvPr>
          <p:cNvSpPr/>
          <p:nvPr/>
        </p:nvSpPr>
        <p:spPr>
          <a:xfrm>
            <a:off x="9055387" y="2487622"/>
            <a:ext cx="1071526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Mutate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412C256-2E46-6DD3-8F3F-707AB1D02F9A}"/>
              </a:ext>
            </a:extLst>
          </p:cNvPr>
          <p:cNvSpPr/>
          <p:nvPr/>
        </p:nvSpPr>
        <p:spPr>
          <a:xfrm>
            <a:off x="138781" y="1316329"/>
            <a:ext cx="11914437" cy="303683"/>
          </a:xfrm>
          <a:custGeom>
            <a:avLst/>
            <a:gdLst>
              <a:gd name="csX0" fmla="*/ 0 w 11914437"/>
              <a:gd name="csY0" fmla="*/ 50615 h 303683"/>
              <a:gd name="csX1" fmla="*/ 50615 w 11914437"/>
              <a:gd name="csY1" fmla="*/ 0 h 303683"/>
              <a:gd name="csX2" fmla="*/ 523143 w 11914437"/>
              <a:gd name="csY2" fmla="*/ 0 h 303683"/>
              <a:gd name="csX3" fmla="*/ 877539 w 11914437"/>
              <a:gd name="csY3" fmla="*/ 0 h 303683"/>
              <a:gd name="csX4" fmla="*/ 1468200 w 11914437"/>
              <a:gd name="csY4" fmla="*/ 0 h 303683"/>
              <a:gd name="csX5" fmla="*/ 2176992 w 11914437"/>
              <a:gd name="csY5" fmla="*/ 0 h 303683"/>
              <a:gd name="csX6" fmla="*/ 3003917 w 11914437"/>
              <a:gd name="csY6" fmla="*/ 0 h 303683"/>
              <a:gd name="csX7" fmla="*/ 3240181 w 11914437"/>
              <a:gd name="csY7" fmla="*/ 0 h 303683"/>
              <a:gd name="csX8" fmla="*/ 3830841 w 11914437"/>
              <a:gd name="csY8" fmla="*/ 0 h 303683"/>
              <a:gd name="csX9" fmla="*/ 4303370 w 11914437"/>
              <a:gd name="csY9" fmla="*/ 0 h 303683"/>
              <a:gd name="csX10" fmla="*/ 4775898 w 11914437"/>
              <a:gd name="csY10" fmla="*/ 0 h 303683"/>
              <a:gd name="csX11" fmla="*/ 5248426 w 11914437"/>
              <a:gd name="csY11" fmla="*/ 0 h 303683"/>
              <a:gd name="csX12" fmla="*/ 5602822 w 11914437"/>
              <a:gd name="csY12" fmla="*/ 0 h 303683"/>
              <a:gd name="csX13" fmla="*/ 5839086 w 11914437"/>
              <a:gd name="csY13" fmla="*/ 0 h 303683"/>
              <a:gd name="csX14" fmla="*/ 6193483 w 11914437"/>
              <a:gd name="csY14" fmla="*/ 0 h 303683"/>
              <a:gd name="csX15" fmla="*/ 6547879 w 11914437"/>
              <a:gd name="csY15" fmla="*/ 0 h 303683"/>
              <a:gd name="csX16" fmla="*/ 7138539 w 11914437"/>
              <a:gd name="csY16" fmla="*/ 0 h 303683"/>
              <a:gd name="csX17" fmla="*/ 7492935 w 11914437"/>
              <a:gd name="csY17" fmla="*/ 0 h 303683"/>
              <a:gd name="csX18" fmla="*/ 7847332 w 11914437"/>
              <a:gd name="csY18" fmla="*/ 0 h 303683"/>
              <a:gd name="csX19" fmla="*/ 8201728 w 11914437"/>
              <a:gd name="csY19" fmla="*/ 0 h 303683"/>
              <a:gd name="csX20" fmla="*/ 8674256 w 11914437"/>
              <a:gd name="csY20" fmla="*/ 0 h 303683"/>
              <a:gd name="csX21" fmla="*/ 9028652 w 11914437"/>
              <a:gd name="csY21" fmla="*/ 0 h 303683"/>
              <a:gd name="csX22" fmla="*/ 9737445 w 11914437"/>
              <a:gd name="csY22" fmla="*/ 0 h 303683"/>
              <a:gd name="csX23" fmla="*/ 9973709 w 11914437"/>
              <a:gd name="csY23" fmla="*/ 0 h 303683"/>
              <a:gd name="csX24" fmla="*/ 10682501 w 11914437"/>
              <a:gd name="csY24" fmla="*/ 0 h 303683"/>
              <a:gd name="csX25" fmla="*/ 11155030 w 11914437"/>
              <a:gd name="csY25" fmla="*/ 0 h 303683"/>
              <a:gd name="csX26" fmla="*/ 11863822 w 11914437"/>
              <a:gd name="csY26" fmla="*/ 0 h 303683"/>
              <a:gd name="csX27" fmla="*/ 11914437 w 11914437"/>
              <a:gd name="csY27" fmla="*/ 50615 h 303683"/>
              <a:gd name="csX28" fmla="*/ 11914437 w 11914437"/>
              <a:gd name="csY28" fmla="*/ 253068 h 303683"/>
              <a:gd name="csX29" fmla="*/ 11863822 w 11914437"/>
              <a:gd name="csY29" fmla="*/ 303683 h 303683"/>
              <a:gd name="csX30" fmla="*/ 11391294 w 11914437"/>
              <a:gd name="csY30" fmla="*/ 303683 h 303683"/>
              <a:gd name="csX31" fmla="*/ 10918765 w 11914437"/>
              <a:gd name="csY31" fmla="*/ 303683 h 303683"/>
              <a:gd name="csX32" fmla="*/ 10564369 w 11914437"/>
              <a:gd name="csY32" fmla="*/ 303683 h 303683"/>
              <a:gd name="csX33" fmla="*/ 10209973 w 11914437"/>
              <a:gd name="csY33" fmla="*/ 303683 h 303683"/>
              <a:gd name="csX34" fmla="*/ 9619313 w 11914437"/>
              <a:gd name="csY34" fmla="*/ 303683 h 303683"/>
              <a:gd name="csX35" fmla="*/ 9383049 w 11914437"/>
              <a:gd name="csY35" fmla="*/ 303683 h 303683"/>
              <a:gd name="csX36" fmla="*/ 9146784 w 11914437"/>
              <a:gd name="csY36" fmla="*/ 303683 h 303683"/>
              <a:gd name="csX37" fmla="*/ 8674256 w 11914437"/>
              <a:gd name="csY37" fmla="*/ 303683 h 303683"/>
              <a:gd name="csX38" fmla="*/ 8201728 w 11914437"/>
              <a:gd name="csY38" fmla="*/ 303683 h 303683"/>
              <a:gd name="csX39" fmla="*/ 7374803 w 11914437"/>
              <a:gd name="csY39" fmla="*/ 303683 h 303683"/>
              <a:gd name="csX40" fmla="*/ 7138539 w 11914437"/>
              <a:gd name="csY40" fmla="*/ 303683 h 303683"/>
              <a:gd name="csX41" fmla="*/ 6902275 w 11914437"/>
              <a:gd name="csY41" fmla="*/ 303683 h 303683"/>
              <a:gd name="csX42" fmla="*/ 6547879 w 11914437"/>
              <a:gd name="csY42" fmla="*/ 303683 h 303683"/>
              <a:gd name="csX43" fmla="*/ 6193483 w 11914437"/>
              <a:gd name="csY43" fmla="*/ 303683 h 303683"/>
              <a:gd name="csX44" fmla="*/ 5957218 w 11914437"/>
              <a:gd name="csY44" fmla="*/ 303683 h 303683"/>
              <a:gd name="csX45" fmla="*/ 5130294 w 11914437"/>
              <a:gd name="csY45" fmla="*/ 303683 h 303683"/>
              <a:gd name="csX46" fmla="*/ 4421502 w 11914437"/>
              <a:gd name="csY46" fmla="*/ 303683 h 303683"/>
              <a:gd name="csX47" fmla="*/ 3830841 w 11914437"/>
              <a:gd name="csY47" fmla="*/ 303683 h 303683"/>
              <a:gd name="csX48" fmla="*/ 3594577 w 11914437"/>
              <a:gd name="csY48" fmla="*/ 303683 h 303683"/>
              <a:gd name="csX49" fmla="*/ 3003917 w 11914437"/>
              <a:gd name="csY49" fmla="*/ 303683 h 303683"/>
              <a:gd name="csX50" fmla="*/ 2413256 w 11914437"/>
              <a:gd name="csY50" fmla="*/ 303683 h 303683"/>
              <a:gd name="csX51" fmla="*/ 1586332 w 11914437"/>
              <a:gd name="csY51" fmla="*/ 303683 h 303683"/>
              <a:gd name="csX52" fmla="*/ 1113804 w 11914437"/>
              <a:gd name="csY52" fmla="*/ 303683 h 303683"/>
              <a:gd name="csX53" fmla="*/ 641275 w 11914437"/>
              <a:gd name="csY53" fmla="*/ 303683 h 303683"/>
              <a:gd name="csX54" fmla="*/ 50615 w 11914437"/>
              <a:gd name="csY54" fmla="*/ 303683 h 303683"/>
              <a:gd name="csX55" fmla="*/ 0 w 11914437"/>
              <a:gd name="csY55" fmla="*/ 253068 h 303683"/>
              <a:gd name="csX56" fmla="*/ 0 w 11914437"/>
              <a:gd name="csY56" fmla="*/ 50615 h 3036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</a:cxnLst>
            <a:rect l="l" t="t" r="r" b="b"/>
            <a:pathLst>
              <a:path w="11914437" h="303683" fill="none" extrusionOk="0">
                <a:moveTo>
                  <a:pt x="0" y="50615"/>
                </a:moveTo>
                <a:cubicBezTo>
                  <a:pt x="-107" y="19549"/>
                  <a:pt x="21309" y="2028"/>
                  <a:pt x="50615" y="0"/>
                </a:cubicBezTo>
                <a:cubicBezTo>
                  <a:pt x="266298" y="-30738"/>
                  <a:pt x="413120" y="1650"/>
                  <a:pt x="523143" y="0"/>
                </a:cubicBezTo>
                <a:cubicBezTo>
                  <a:pt x="633166" y="-1650"/>
                  <a:pt x="791306" y="18359"/>
                  <a:pt x="877539" y="0"/>
                </a:cubicBezTo>
                <a:cubicBezTo>
                  <a:pt x="963772" y="-18359"/>
                  <a:pt x="1293782" y="41722"/>
                  <a:pt x="1468200" y="0"/>
                </a:cubicBezTo>
                <a:cubicBezTo>
                  <a:pt x="1642618" y="-41722"/>
                  <a:pt x="2030695" y="81703"/>
                  <a:pt x="2176992" y="0"/>
                </a:cubicBezTo>
                <a:cubicBezTo>
                  <a:pt x="2323289" y="-81703"/>
                  <a:pt x="2829001" y="65989"/>
                  <a:pt x="3003917" y="0"/>
                </a:cubicBezTo>
                <a:cubicBezTo>
                  <a:pt x="3178834" y="-65989"/>
                  <a:pt x="3148540" y="4892"/>
                  <a:pt x="3240181" y="0"/>
                </a:cubicBezTo>
                <a:cubicBezTo>
                  <a:pt x="3331822" y="-4892"/>
                  <a:pt x="3685053" y="19049"/>
                  <a:pt x="3830841" y="0"/>
                </a:cubicBezTo>
                <a:cubicBezTo>
                  <a:pt x="3976629" y="-19049"/>
                  <a:pt x="4144964" y="33585"/>
                  <a:pt x="4303370" y="0"/>
                </a:cubicBezTo>
                <a:cubicBezTo>
                  <a:pt x="4461776" y="-33585"/>
                  <a:pt x="4674528" y="52333"/>
                  <a:pt x="4775898" y="0"/>
                </a:cubicBezTo>
                <a:cubicBezTo>
                  <a:pt x="4877268" y="-52333"/>
                  <a:pt x="5038232" y="21883"/>
                  <a:pt x="5248426" y="0"/>
                </a:cubicBezTo>
                <a:cubicBezTo>
                  <a:pt x="5458620" y="-21883"/>
                  <a:pt x="5435450" y="10718"/>
                  <a:pt x="5602822" y="0"/>
                </a:cubicBezTo>
                <a:cubicBezTo>
                  <a:pt x="5770194" y="-10718"/>
                  <a:pt x="5786687" y="7733"/>
                  <a:pt x="5839086" y="0"/>
                </a:cubicBezTo>
                <a:cubicBezTo>
                  <a:pt x="5891485" y="-7733"/>
                  <a:pt x="6112419" y="16704"/>
                  <a:pt x="6193483" y="0"/>
                </a:cubicBezTo>
                <a:cubicBezTo>
                  <a:pt x="6274547" y="-16704"/>
                  <a:pt x="6432065" y="12856"/>
                  <a:pt x="6547879" y="0"/>
                </a:cubicBezTo>
                <a:cubicBezTo>
                  <a:pt x="6663693" y="-12856"/>
                  <a:pt x="6974402" y="46711"/>
                  <a:pt x="7138539" y="0"/>
                </a:cubicBezTo>
                <a:cubicBezTo>
                  <a:pt x="7302676" y="-46711"/>
                  <a:pt x="7397312" y="20560"/>
                  <a:pt x="7492935" y="0"/>
                </a:cubicBezTo>
                <a:cubicBezTo>
                  <a:pt x="7588558" y="-20560"/>
                  <a:pt x="7743742" y="39454"/>
                  <a:pt x="7847332" y="0"/>
                </a:cubicBezTo>
                <a:cubicBezTo>
                  <a:pt x="7950922" y="-39454"/>
                  <a:pt x="8069629" y="29030"/>
                  <a:pt x="8201728" y="0"/>
                </a:cubicBezTo>
                <a:cubicBezTo>
                  <a:pt x="8333827" y="-29030"/>
                  <a:pt x="8535021" y="13994"/>
                  <a:pt x="8674256" y="0"/>
                </a:cubicBezTo>
                <a:cubicBezTo>
                  <a:pt x="8813491" y="-13994"/>
                  <a:pt x="8897797" y="29477"/>
                  <a:pt x="9028652" y="0"/>
                </a:cubicBezTo>
                <a:cubicBezTo>
                  <a:pt x="9159507" y="-29477"/>
                  <a:pt x="9552799" y="78299"/>
                  <a:pt x="9737445" y="0"/>
                </a:cubicBezTo>
                <a:cubicBezTo>
                  <a:pt x="9922091" y="-78299"/>
                  <a:pt x="9862582" y="18904"/>
                  <a:pt x="9973709" y="0"/>
                </a:cubicBezTo>
                <a:cubicBezTo>
                  <a:pt x="10084836" y="-18904"/>
                  <a:pt x="10503390" y="22672"/>
                  <a:pt x="10682501" y="0"/>
                </a:cubicBezTo>
                <a:cubicBezTo>
                  <a:pt x="10861612" y="-22672"/>
                  <a:pt x="11044590" y="38601"/>
                  <a:pt x="11155030" y="0"/>
                </a:cubicBezTo>
                <a:cubicBezTo>
                  <a:pt x="11265470" y="-38601"/>
                  <a:pt x="11623903" y="73367"/>
                  <a:pt x="11863822" y="0"/>
                </a:cubicBezTo>
                <a:cubicBezTo>
                  <a:pt x="11894033" y="3114"/>
                  <a:pt x="11911689" y="25270"/>
                  <a:pt x="11914437" y="50615"/>
                </a:cubicBezTo>
                <a:cubicBezTo>
                  <a:pt x="11925643" y="97279"/>
                  <a:pt x="11890548" y="209258"/>
                  <a:pt x="11914437" y="253068"/>
                </a:cubicBezTo>
                <a:cubicBezTo>
                  <a:pt x="11912439" y="281660"/>
                  <a:pt x="11893453" y="306176"/>
                  <a:pt x="11863822" y="303683"/>
                </a:cubicBezTo>
                <a:cubicBezTo>
                  <a:pt x="11717805" y="323892"/>
                  <a:pt x="11584461" y="282876"/>
                  <a:pt x="11391294" y="303683"/>
                </a:cubicBezTo>
                <a:cubicBezTo>
                  <a:pt x="11198127" y="324490"/>
                  <a:pt x="11131506" y="254656"/>
                  <a:pt x="10918765" y="303683"/>
                </a:cubicBezTo>
                <a:cubicBezTo>
                  <a:pt x="10706024" y="352710"/>
                  <a:pt x="10670063" y="263654"/>
                  <a:pt x="10564369" y="303683"/>
                </a:cubicBezTo>
                <a:cubicBezTo>
                  <a:pt x="10458675" y="343712"/>
                  <a:pt x="10299831" y="294693"/>
                  <a:pt x="10209973" y="303683"/>
                </a:cubicBezTo>
                <a:cubicBezTo>
                  <a:pt x="10120115" y="312673"/>
                  <a:pt x="9895262" y="280314"/>
                  <a:pt x="9619313" y="303683"/>
                </a:cubicBezTo>
                <a:cubicBezTo>
                  <a:pt x="9343364" y="327052"/>
                  <a:pt x="9464298" y="285850"/>
                  <a:pt x="9383049" y="303683"/>
                </a:cubicBezTo>
                <a:cubicBezTo>
                  <a:pt x="9301800" y="321516"/>
                  <a:pt x="9210050" y="285035"/>
                  <a:pt x="9146784" y="303683"/>
                </a:cubicBezTo>
                <a:cubicBezTo>
                  <a:pt x="9083518" y="322331"/>
                  <a:pt x="8824249" y="281114"/>
                  <a:pt x="8674256" y="303683"/>
                </a:cubicBezTo>
                <a:cubicBezTo>
                  <a:pt x="8524263" y="326252"/>
                  <a:pt x="8437227" y="294961"/>
                  <a:pt x="8201728" y="303683"/>
                </a:cubicBezTo>
                <a:cubicBezTo>
                  <a:pt x="7966229" y="312405"/>
                  <a:pt x="7631930" y="281589"/>
                  <a:pt x="7374803" y="303683"/>
                </a:cubicBezTo>
                <a:cubicBezTo>
                  <a:pt x="7117676" y="325777"/>
                  <a:pt x="7199085" y="279247"/>
                  <a:pt x="7138539" y="303683"/>
                </a:cubicBezTo>
                <a:cubicBezTo>
                  <a:pt x="7077993" y="328119"/>
                  <a:pt x="6965953" y="293686"/>
                  <a:pt x="6902275" y="303683"/>
                </a:cubicBezTo>
                <a:cubicBezTo>
                  <a:pt x="6838597" y="313680"/>
                  <a:pt x="6660959" y="261650"/>
                  <a:pt x="6547879" y="303683"/>
                </a:cubicBezTo>
                <a:cubicBezTo>
                  <a:pt x="6434799" y="345716"/>
                  <a:pt x="6343310" y="290604"/>
                  <a:pt x="6193483" y="303683"/>
                </a:cubicBezTo>
                <a:cubicBezTo>
                  <a:pt x="6043656" y="316762"/>
                  <a:pt x="6035979" y="298331"/>
                  <a:pt x="5957218" y="303683"/>
                </a:cubicBezTo>
                <a:cubicBezTo>
                  <a:pt x="5878457" y="309035"/>
                  <a:pt x="5442251" y="256047"/>
                  <a:pt x="5130294" y="303683"/>
                </a:cubicBezTo>
                <a:cubicBezTo>
                  <a:pt x="4818337" y="351319"/>
                  <a:pt x="4652083" y="235830"/>
                  <a:pt x="4421502" y="303683"/>
                </a:cubicBezTo>
                <a:cubicBezTo>
                  <a:pt x="4190921" y="371536"/>
                  <a:pt x="3952483" y="276056"/>
                  <a:pt x="3830841" y="303683"/>
                </a:cubicBezTo>
                <a:cubicBezTo>
                  <a:pt x="3709199" y="331310"/>
                  <a:pt x="3669784" y="278354"/>
                  <a:pt x="3594577" y="303683"/>
                </a:cubicBezTo>
                <a:cubicBezTo>
                  <a:pt x="3519370" y="329012"/>
                  <a:pt x="3283868" y="281724"/>
                  <a:pt x="3003917" y="303683"/>
                </a:cubicBezTo>
                <a:cubicBezTo>
                  <a:pt x="2723966" y="325642"/>
                  <a:pt x="2681348" y="258213"/>
                  <a:pt x="2413256" y="303683"/>
                </a:cubicBezTo>
                <a:cubicBezTo>
                  <a:pt x="2145164" y="349153"/>
                  <a:pt x="1964847" y="261069"/>
                  <a:pt x="1586332" y="303683"/>
                </a:cubicBezTo>
                <a:cubicBezTo>
                  <a:pt x="1207817" y="346297"/>
                  <a:pt x="1271955" y="264389"/>
                  <a:pt x="1113804" y="303683"/>
                </a:cubicBezTo>
                <a:cubicBezTo>
                  <a:pt x="955653" y="342977"/>
                  <a:pt x="781898" y="275462"/>
                  <a:pt x="641275" y="303683"/>
                </a:cubicBezTo>
                <a:cubicBezTo>
                  <a:pt x="500652" y="331904"/>
                  <a:pt x="241836" y="243191"/>
                  <a:pt x="50615" y="303683"/>
                </a:cubicBezTo>
                <a:cubicBezTo>
                  <a:pt x="25385" y="296354"/>
                  <a:pt x="-2450" y="274438"/>
                  <a:pt x="0" y="253068"/>
                </a:cubicBezTo>
                <a:cubicBezTo>
                  <a:pt x="-11074" y="176248"/>
                  <a:pt x="796" y="111828"/>
                  <a:pt x="0" y="50615"/>
                </a:cubicBezTo>
                <a:close/>
              </a:path>
              <a:path w="11914437" h="303683" stroke="0" extrusionOk="0">
                <a:moveTo>
                  <a:pt x="0" y="50615"/>
                </a:moveTo>
                <a:cubicBezTo>
                  <a:pt x="4295" y="27818"/>
                  <a:pt x="19120" y="1899"/>
                  <a:pt x="50615" y="0"/>
                </a:cubicBezTo>
                <a:cubicBezTo>
                  <a:pt x="157122" y="-19783"/>
                  <a:pt x="210926" y="26247"/>
                  <a:pt x="286879" y="0"/>
                </a:cubicBezTo>
                <a:cubicBezTo>
                  <a:pt x="362832" y="-26247"/>
                  <a:pt x="767230" y="79784"/>
                  <a:pt x="1113804" y="0"/>
                </a:cubicBezTo>
                <a:cubicBezTo>
                  <a:pt x="1460379" y="-79784"/>
                  <a:pt x="1419060" y="24951"/>
                  <a:pt x="1586332" y="0"/>
                </a:cubicBezTo>
                <a:cubicBezTo>
                  <a:pt x="1753604" y="-24951"/>
                  <a:pt x="1803046" y="33041"/>
                  <a:pt x="1940728" y="0"/>
                </a:cubicBezTo>
                <a:cubicBezTo>
                  <a:pt x="2078410" y="-33041"/>
                  <a:pt x="2389056" y="89555"/>
                  <a:pt x="2767653" y="0"/>
                </a:cubicBezTo>
                <a:cubicBezTo>
                  <a:pt x="3146250" y="-89555"/>
                  <a:pt x="2956488" y="14486"/>
                  <a:pt x="3003917" y="0"/>
                </a:cubicBezTo>
                <a:cubicBezTo>
                  <a:pt x="3051346" y="-14486"/>
                  <a:pt x="3317768" y="35929"/>
                  <a:pt x="3594577" y="0"/>
                </a:cubicBezTo>
                <a:cubicBezTo>
                  <a:pt x="3871386" y="-35929"/>
                  <a:pt x="3989769" y="40953"/>
                  <a:pt x="4185237" y="0"/>
                </a:cubicBezTo>
                <a:cubicBezTo>
                  <a:pt x="4380705" y="-40953"/>
                  <a:pt x="4556195" y="44388"/>
                  <a:pt x="4775898" y="0"/>
                </a:cubicBezTo>
                <a:cubicBezTo>
                  <a:pt x="4995601" y="-44388"/>
                  <a:pt x="5210218" y="46195"/>
                  <a:pt x="5602822" y="0"/>
                </a:cubicBezTo>
                <a:cubicBezTo>
                  <a:pt x="5995426" y="-46195"/>
                  <a:pt x="6027898" y="44389"/>
                  <a:pt x="6429747" y="0"/>
                </a:cubicBezTo>
                <a:cubicBezTo>
                  <a:pt x="6831596" y="-44389"/>
                  <a:pt x="6711978" y="32995"/>
                  <a:pt x="6784143" y="0"/>
                </a:cubicBezTo>
                <a:cubicBezTo>
                  <a:pt x="6856308" y="-32995"/>
                  <a:pt x="7265003" y="12545"/>
                  <a:pt x="7492935" y="0"/>
                </a:cubicBezTo>
                <a:cubicBezTo>
                  <a:pt x="7720867" y="-12545"/>
                  <a:pt x="7752679" y="40116"/>
                  <a:pt x="7847332" y="0"/>
                </a:cubicBezTo>
                <a:cubicBezTo>
                  <a:pt x="7941985" y="-40116"/>
                  <a:pt x="8399465" y="61160"/>
                  <a:pt x="8556124" y="0"/>
                </a:cubicBezTo>
                <a:cubicBezTo>
                  <a:pt x="8712783" y="-61160"/>
                  <a:pt x="8695545" y="24150"/>
                  <a:pt x="8792388" y="0"/>
                </a:cubicBezTo>
                <a:cubicBezTo>
                  <a:pt x="8889231" y="-24150"/>
                  <a:pt x="9236618" y="43579"/>
                  <a:pt x="9383049" y="0"/>
                </a:cubicBezTo>
                <a:cubicBezTo>
                  <a:pt x="9529480" y="-43579"/>
                  <a:pt x="9660620" y="36206"/>
                  <a:pt x="9737445" y="0"/>
                </a:cubicBezTo>
                <a:cubicBezTo>
                  <a:pt x="9814270" y="-36206"/>
                  <a:pt x="10097302" y="3634"/>
                  <a:pt x="10209973" y="0"/>
                </a:cubicBezTo>
                <a:cubicBezTo>
                  <a:pt x="10322644" y="-3634"/>
                  <a:pt x="10336813" y="13654"/>
                  <a:pt x="10446237" y="0"/>
                </a:cubicBezTo>
                <a:cubicBezTo>
                  <a:pt x="10555661" y="-13654"/>
                  <a:pt x="10907002" y="21608"/>
                  <a:pt x="11036898" y="0"/>
                </a:cubicBezTo>
                <a:cubicBezTo>
                  <a:pt x="11166794" y="-21608"/>
                  <a:pt x="11465753" y="96601"/>
                  <a:pt x="11863822" y="0"/>
                </a:cubicBezTo>
                <a:cubicBezTo>
                  <a:pt x="11885579" y="713"/>
                  <a:pt x="11921707" y="22085"/>
                  <a:pt x="11914437" y="50615"/>
                </a:cubicBezTo>
                <a:cubicBezTo>
                  <a:pt x="11930164" y="119001"/>
                  <a:pt x="11909054" y="159848"/>
                  <a:pt x="11914437" y="253068"/>
                </a:cubicBezTo>
                <a:cubicBezTo>
                  <a:pt x="11921559" y="276857"/>
                  <a:pt x="11894744" y="309922"/>
                  <a:pt x="11863822" y="303683"/>
                </a:cubicBezTo>
                <a:cubicBezTo>
                  <a:pt x="11474248" y="384277"/>
                  <a:pt x="11236229" y="238764"/>
                  <a:pt x="11036898" y="303683"/>
                </a:cubicBezTo>
                <a:cubicBezTo>
                  <a:pt x="10837567" y="368602"/>
                  <a:pt x="10875907" y="275839"/>
                  <a:pt x="10800633" y="303683"/>
                </a:cubicBezTo>
                <a:cubicBezTo>
                  <a:pt x="10725359" y="331527"/>
                  <a:pt x="10437009" y="287942"/>
                  <a:pt x="10091841" y="303683"/>
                </a:cubicBezTo>
                <a:cubicBezTo>
                  <a:pt x="9746673" y="319424"/>
                  <a:pt x="9935584" y="296301"/>
                  <a:pt x="9855577" y="303683"/>
                </a:cubicBezTo>
                <a:cubicBezTo>
                  <a:pt x="9775570" y="311065"/>
                  <a:pt x="9270903" y="245595"/>
                  <a:pt x="9028652" y="303683"/>
                </a:cubicBezTo>
                <a:cubicBezTo>
                  <a:pt x="8786402" y="361771"/>
                  <a:pt x="8662513" y="240921"/>
                  <a:pt x="8319860" y="303683"/>
                </a:cubicBezTo>
                <a:cubicBezTo>
                  <a:pt x="7977207" y="366445"/>
                  <a:pt x="7735284" y="214225"/>
                  <a:pt x="7492935" y="303683"/>
                </a:cubicBezTo>
                <a:cubicBezTo>
                  <a:pt x="7250586" y="393141"/>
                  <a:pt x="7322204" y="300323"/>
                  <a:pt x="7256671" y="303683"/>
                </a:cubicBezTo>
                <a:cubicBezTo>
                  <a:pt x="7191138" y="307043"/>
                  <a:pt x="7125574" y="298426"/>
                  <a:pt x="7020407" y="303683"/>
                </a:cubicBezTo>
                <a:cubicBezTo>
                  <a:pt x="6915240" y="308940"/>
                  <a:pt x="6850960" y="285449"/>
                  <a:pt x="6784143" y="303683"/>
                </a:cubicBezTo>
                <a:cubicBezTo>
                  <a:pt x="6717326" y="321917"/>
                  <a:pt x="6491744" y="252787"/>
                  <a:pt x="6311615" y="303683"/>
                </a:cubicBezTo>
                <a:cubicBezTo>
                  <a:pt x="6131486" y="354579"/>
                  <a:pt x="5984991" y="281193"/>
                  <a:pt x="5839086" y="303683"/>
                </a:cubicBezTo>
                <a:cubicBezTo>
                  <a:pt x="5693181" y="326173"/>
                  <a:pt x="5650652" y="296397"/>
                  <a:pt x="5484690" y="303683"/>
                </a:cubicBezTo>
                <a:cubicBezTo>
                  <a:pt x="5318728" y="310969"/>
                  <a:pt x="4954680" y="268405"/>
                  <a:pt x="4775898" y="303683"/>
                </a:cubicBezTo>
                <a:cubicBezTo>
                  <a:pt x="4597116" y="338961"/>
                  <a:pt x="4145605" y="265988"/>
                  <a:pt x="3948973" y="303683"/>
                </a:cubicBezTo>
                <a:cubicBezTo>
                  <a:pt x="3752341" y="341378"/>
                  <a:pt x="3703347" y="263093"/>
                  <a:pt x="3594577" y="303683"/>
                </a:cubicBezTo>
                <a:cubicBezTo>
                  <a:pt x="3485807" y="344273"/>
                  <a:pt x="3342087" y="264250"/>
                  <a:pt x="3240181" y="303683"/>
                </a:cubicBezTo>
                <a:cubicBezTo>
                  <a:pt x="3138275" y="343116"/>
                  <a:pt x="2740678" y="207161"/>
                  <a:pt x="2413256" y="303683"/>
                </a:cubicBezTo>
                <a:cubicBezTo>
                  <a:pt x="2085835" y="400205"/>
                  <a:pt x="2134820" y="284949"/>
                  <a:pt x="2058860" y="303683"/>
                </a:cubicBezTo>
                <a:cubicBezTo>
                  <a:pt x="1982900" y="322417"/>
                  <a:pt x="1700266" y="282772"/>
                  <a:pt x="1586332" y="303683"/>
                </a:cubicBezTo>
                <a:cubicBezTo>
                  <a:pt x="1472398" y="324594"/>
                  <a:pt x="1323395" y="296179"/>
                  <a:pt x="1231936" y="303683"/>
                </a:cubicBezTo>
                <a:cubicBezTo>
                  <a:pt x="1140477" y="311187"/>
                  <a:pt x="526443" y="253470"/>
                  <a:pt x="50615" y="303683"/>
                </a:cubicBezTo>
                <a:cubicBezTo>
                  <a:pt x="24492" y="301964"/>
                  <a:pt x="1647" y="283661"/>
                  <a:pt x="0" y="253068"/>
                </a:cubicBezTo>
                <a:cubicBezTo>
                  <a:pt x="-11682" y="209864"/>
                  <a:pt x="8567" y="147161"/>
                  <a:pt x="0" y="50615"/>
                </a:cubicBezTo>
                <a:close/>
              </a:path>
            </a:pathLst>
          </a:custGeom>
          <a:solidFill>
            <a:srgbClr val="FFC000"/>
          </a:solidFill>
          <a:ln>
            <a:extLst>
              <a:ext uri="{C807C97D-BFC1-408E-A445-0C87EB9F89A2}">
                <ask:lineSketchStyleProps xmlns:ask="http://schemas.microsoft.com/office/drawing/2018/sketchyshapes" sd="32635087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GPU Kernels (written in CUDA, HIP, Triton, etc.)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70D5D56D-CD16-2CC3-F8B9-1D5D2826F5A7}"/>
              </a:ext>
            </a:extLst>
          </p:cNvPr>
          <p:cNvSpPr/>
          <p:nvPr/>
        </p:nvSpPr>
        <p:spPr>
          <a:xfrm>
            <a:off x="10168759" y="2449504"/>
            <a:ext cx="499967" cy="735489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755A626-5BD5-413C-794D-4EDD7EE56F22}"/>
              </a:ext>
            </a:extLst>
          </p:cNvPr>
          <p:cNvSpPr/>
          <p:nvPr/>
        </p:nvSpPr>
        <p:spPr>
          <a:xfrm>
            <a:off x="9425348" y="3169419"/>
            <a:ext cx="420218" cy="862844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BA6D68-AA03-B596-9B8B-EF3BEE5DE5B2}"/>
              </a:ext>
            </a:extLst>
          </p:cNvPr>
          <p:cNvSpPr txBox="1"/>
          <p:nvPr/>
        </p:nvSpPr>
        <p:spPr>
          <a:xfrm>
            <a:off x="10668726" y="2324640"/>
            <a:ext cx="137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Iterate millions of times</a:t>
            </a:r>
            <a:endParaRPr lang="zh-CN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EFDD5-3400-49E3-8DD3-AE1308B2A2CE}"/>
              </a:ext>
            </a:extLst>
          </p:cNvPr>
          <p:cNvSpPr txBox="1"/>
          <p:nvPr/>
        </p:nvSpPr>
        <p:spPr>
          <a:xfrm>
            <a:off x="276958" y="4690696"/>
            <a:ext cx="39365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Property</a:t>
            </a:r>
            <a:r>
              <a:rPr lang="en-US" altLang="zh-CN" dirty="0"/>
              <a:t> of a safe box:</a:t>
            </a:r>
          </a:p>
          <a:p>
            <a:r>
              <a:rPr lang="en-US" altLang="zh-CN" dirty="0"/>
              <a:t>The safe box can </a:t>
            </a:r>
            <a:r>
              <a:rPr lang="en-US" altLang="zh-CN" b="1" dirty="0"/>
              <a:t>only</a:t>
            </a:r>
            <a:r>
              <a:rPr lang="en-US" altLang="zh-CN" dirty="0"/>
              <a:t> be opened by the </a:t>
            </a:r>
            <a:r>
              <a:rPr lang="en-US" altLang="zh-CN" b="1" dirty="0"/>
              <a:t>password the user sets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E12496-4DEC-D6F4-5384-666B53D6B6CF}"/>
              </a:ext>
            </a:extLst>
          </p:cNvPr>
          <p:cNvSpPr txBox="1"/>
          <p:nvPr/>
        </p:nvSpPr>
        <p:spPr>
          <a:xfrm>
            <a:off x="276958" y="5762734"/>
            <a:ext cx="39365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/>
              <a:t>How to check this?</a:t>
            </a:r>
          </a:p>
          <a:p>
            <a:pPr algn="just"/>
            <a:r>
              <a:rPr lang="en-US" altLang="zh-CN" dirty="0"/>
              <a:t>Testing: If I set the password as 0000, then </a:t>
            </a:r>
            <a:r>
              <a:rPr lang="en-US" altLang="zh-CN" b="1" dirty="0"/>
              <a:t>no other password </a:t>
            </a:r>
            <a:r>
              <a:rPr lang="en-US" altLang="zh-CN" dirty="0"/>
              <a:t>can open it.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4B3C87-82C4-2F24-D3DA-7385C938153C}"/>
              </a:ext>
            </a:extLst>
          </p:cNvPr>
          <p:cNvSpPr txBox="1"/>
          <p:nvPr/>
        </p:nvSpPr>
        <p:spPr>
          <a:xfrm>
            <a:off x="1516630" y="3574985"/>
            <a:ext cx="159015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passwd: 0000</a:t>
            </a:r>
          </a:p>
        </p:txBody>
      </p:sp>
      <p:pic>
        <p:nvPicPr>
          <p:cNvPr id="38" name="Graphic 37" descr="Lock with solid fill">
            <a:extLst>
              <a:ext uri="{FF2B5EF4-FFF2-40B4-BE49-F238E27FC236}">
                <a16:creationId xmlns:a16="http://schemas.microsoft.com/office/drawing/2014/main" id="{E98069FC-DDD1-96D2-135C-AD6D482DAB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7745" y="1873021"/>
            <a:ext cx="440323" cy="440323"/>
          </a:xfrm>
          <a:prstGeom prst="rect">
            <a:avLst/>
          </a:prstGeom>
        </p:spPr>
      </p:pic>
      <p:pic>
        <p:nvPicPr>
          <p:cNvPr id="39" name="Graphic 38" descr="Lock with solid fill">
            <a:extLst>
              <a:ext uri="{FF2B5EF4-FFF2-40B4-BE49-F238E27FC236}">
                <a16:creationId xmlns:a16="http://schemas.microsoft.com/office/drawing/2014/main" id="{2EAE23AC-ECE9-228D-FD7A-4C67A693F3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7745" y="2558048"/>
            <a:ext cx="440323" cy="440323"/>
          </a:xfrm>
          <a:prstGeom prst="rect">
            <a:avLst/>
          </a:prstGeom>
        </p:spPr>
      </p:pic>
      <p:pic>
        <p:nvPicPr>
          <p:cNvPr id="45" name="Graphic 44" descr="Lock with solid fill">
            <a:extLst>
              <a:ext uri="{FF2B5EF4-FFF2-40B4-BE49-F238E27FC236}">
                <a16:creationId xmlns:a16="http://schemas.microsoft.com/office/drawing/2014/main" id="{A8429B64-26EC-050A-BD41-1780451EC8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60221" y="3234727"/>
            <a:ext cx="440323" cy="440323"/>
          </a:xfrm>
          <a:prstGeom prst="rect">
            <a:avLst/>
          </a:prstGeom>
        </p:spPr>
      </p:pic>
      <p:pic>
        <p:nvPicPr>
          <p:cNvPr id="48" name="Graphic 47" descr="Lock with solid fill">
            <a:extLst>
              <a:ext uri="{FF2B5EF4-FFF2-40B4-BE49-F238E27FC236}">
                <a16:creationId xmlns:a16="http://schemas.microsoft.com/office/drawing/2014/main" id="{2BBEA823-FFA4-A84E-B9C7-5431BFD83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9896" y="3946544"/>
            <a:ext cx="440323" cy="440323"/>
          </a:xfrm>
          <a:prstGeom prst="rect">
            <a:avLst/>
          </a:prstGeom>
        </p:spPr>
      </p:pic>
      <p:pic>
        <p:nvPicPr>
          <p:cNvPr id="49" name="Graphic 48" descr="Lock with solid fill">
            <a:extLst>
              <a:ext uri="{FF2B5EF4-FFF2-40B4-BE49-F238E27FC236}">
                <a16:creationId xmlns:a16="http://schemas.microsoft.com/office/drawing/2014/main" id="{E10B8246-B00C-99AC-6B9C-EB86D9C8E7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9895" y="4881015"/>
            <a:ext cx="440323" cy="440323"/>
          </a:xfrm>
          <a:prstGeom prst="rect">
            <a:avLst/>
          </a:prstGeom>
        </p:spPr>
      </p:pic>
      <p:pic>
        <p:nvPicPr>
          <p:cNvPr id="50" name="Graphic 49" descr="Lock with solid fill">
            <a:extLst>
              <a:ext uri="{FF2B5EF4-FFF2-40B4-BE49-F238E27FC236}">
                <a16:creationId xmlns:a16="http://schemas.microsoft.com/office/drawing/2014/main" id="{C474D87C-D618-F41A-21CB-5C054DB09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9462" y="5914082"/>
            <a:ext cx="440323" cy="440323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13512975-0A14-030C-F24B-E690C5443F59}"/>
              </a:ext>
            </a:extLst>
          </p:cNvPr>
          <p:cNvSpPr/>
          <p:nvPr/>
        </p:nvSpPr>
        <p:spPr>
          <a:xfrm rot="1333750">
            <a:off x="8648053" y="1929663"/>
            <a:ext cx="899481" cy="463041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Graphic 13" descr="Devil face outline with solid fill">
            <a:extLst>
              <a:ext uri="{FF2B5EF4-FFF2-40B4-BE49-F238E27FC236}">
                <a16:creationId xmlns:a16="http://schemas.microsoft.com/office/drawing/2014/main" id="{FA64E1F5-7F31-BAFD-0346-95274AB61A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7745" y="5978635"/>
            <a:ext cx="311215" cy="3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1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9" grpId="0" animBg="1"/>
      <p:bldP spid="2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3" grpId="0" animBg="1"/>
      <p:bldP spid="5" grpId="0" animBg="1"/>
      <p:bldP spid="16" grpId="0"/>
      <p:bldP spid="21" grpId="0" animBg="1"/>
      <p:bldP spid="23" grpId="0" animBg="1"/>
      <p:bldP spid="2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48196-0BF3-F0CF-14BA-DD08D5EEE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71995E-A2CC-52CD-1541-BB251C803009}"/>
              </a:ext>
            </a:extLst>
          </p:cNvPr>
          <p:cNvSpPr/>
          <p:nvPr/>
        </p:nvSpPr>
        <p:spPr>
          <a:xfrm>
            <a:off x="6096000" y="1690688"/>
            <a:ext cx="5257800" cy="4481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805868-E95C-3616-AECB-1510AC34332D}"/>
              </a:ext>
            </a:extLst>
          </p:cNvPr>
          <p:cNvSpPr/>
          <p:nvPr/>
        </p:nvSpPr>
        <p:spPr>
          <a:xfrm>
            <a:off x="838200" y="1690688"/>
            <a:ext cx="5257800" cy="4481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2BA36-815F-4474-D509-BC474049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 of </a:t>
            </a:r>
            <a:r>
              <a:rPr lang="en-US" altLang="zh-CN" b="1" i="1" dirty="0"/>
              <a:t>GPU-Native</a:t>
            </a:r>
            <a:r>
              <a:rPr lang="en-US" altLang="zh-CN" dirty="0"/>
              <a:t> Fuzzing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494EA-9CDA-11FD-56E9-977727F1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E1BB84-86D7-527D-B21C-7709D4385E5B}"/>
              </a:ext>
            </a:extLst>
          </p:cNvPr>
          <p:cNvSpPr/>
          <p:nvPr/>
        </p:nvSpPr>
        <p:spPr>
          <a:xfrm>
            <a:off x="1037793" y="2552650"/>
            <a:ext cx="1071526" cy="6142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Oracle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262112-06FA-FD6E-B9CC-D35E3FF998BB}"/>
              </a:ext>
            </a:extLst>
          </p:cNvPr>
          <p:cNvSpPr/>
          <p:nvPr/>
        </p:nvSpPr>
        <p:spPr>
          <a:xfrm>
            <a:off x="2769638" y="5045371"/>
            <a:ext cx="1286793" cy="6142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Feedback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4DC7A9-92CE-7359-9403-EF6CB4009D3D}"/>
              </a:ext>
            </a:extLst>
          </p:cNvPr>
          <p:cNvSpPr/>
          <p:nvPr/>
        </p:nvSpPr>
        <p:spPr>
          <a:xfrm>
            <a:off x="2832965" y="3376602"/>
            <a:ext cx="1071526" cy="6142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Mutate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F2FD4FE7-A4F5-6ACC-9EBC-5C59A98E5042}"/>
              </a:ext>
            </a:extLst>
          </p:cNvPr>
          <p:cNvSpPr/>
          <p:nvPr/>
        </p:nvSpPr>
        <p:spPr>
          <a:xfrm>
            <a:off x="3946337" y="3338484"/>
            <a:ext cx="499967" cy="735489"/>
          </a:xfrm>
          <a:prstGeom prst="curved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44F37951-3166-E4D0-13B1-92B546172EE1}"/>
              </a:ext>
            </a:extLst>
          </p:cNvPr>
          <p:cNvSpPr/>
          <p:nvPr/>
        </p:nvSpPr>
        <p:spPr>
          <a:xfrm>
            <a:off x="3202926" y="4058399"/>
            <a:ext cx="420218" cy="862844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5DB263AA-19B0-CC9B-776A-2D8D05BD3FDE}"/>
              </a:ext>
            </a:extLst>
          </p:cNvPr>
          <p:cNvSpPr/>
          <p:nvPr/>
        </p:nvSpPr>
        <p:spPr>
          <a:xfrm rot="1333750">
            <a:off x="2163481" y="2814661"/>
            <a:ext cx="899481" cy="463041"/>
          </a:xfrm>
          <a:prstGeom prst="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C51FE0-1C0D-6797-65C1-20C8FEE8E423}"/>
              </a:ext>
            </a:extLst>
          </p:cNvPr>
          <p:cNvSpPr txBox="1"/>
          <p:nvPr/>
        </p:nvSpPr>
        <p:spPr>
          <a:xfrm>
            <a:off x="4468557" y="2711479"/>
            <a:ext cx="137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Iterate millions of times</a:t>
            </a:r>
            <a:endParaRPr lang="zh-CN" alt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589D7F-243F-C82A-584B-F607A4154F1B}"/>
              </a:ext>
            </a:extLst>
          </p:cNvPr>
          <p:cNvSpPr/>
          <p:nvPr/>
        </p:nvSpPr>
        <p:spPr>
          <a:xfrm>
            <a:off x="5402317" y="2446609"/>
            <a:ext cx="1387365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Target Under Test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2BA8E-0E63-56CB-210C-5A8F66ADC72E}"/>
              </a:ext>
            </a:extLst>
          </p:cNvPr>
          <p:cNvSpPr txBox="1"/>
          <p:nvPr/>
        </p:nvSpPr>
        <p:spPr>
          <a:xfrm>
            <a:off x="3044761" y="623926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CPU</a:t>
            </a:r>
            <a:endParaRPr lang="zh-CN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7CE84-1AFE-47D7-BC8A-AECBAEB90004}"/>
              </a:ext>
            </a:extLst>
          </p:cNvPr>
          <p:cNvSpPr txBox="1"/>
          <p:nvPr/>
        </p:nvSpPr>
        <p:spPr>
          <a:xfrm>
            <a:off x="8400933" y="622119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GPU</a:t>
            </a:r>
            <a:endParaRPr lang="zh-CN" altLang="en-US" b="1" dirty="0"/>
          </a:p>
        </p:txBody>
      </p:sp>
      <p:pic>
        <p:nvPicPr>
          <p:cNvPr id="32" name="Graphic 31" descr="Question mark with solid fill">
            <a:extLst>
              <a:ext uri="{FF2B5EF4-FFF2-40B4-BE49-F238E27FC236}">
                <a16:creationId xmlns:a16="http://schemas.microsoft.com/office/drawing/2014/main" id="{B2E036CD-7D27-D0AA-84D2-D88C341CD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923" y="2230651"/>
            <a:ext cx="3429000" cy="3429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49300C-42D9-3314-56A5-729E46BC595B}"/>
              </a:ext>
            </a:extLst>
          </p:cNvPr>
          <p:cNvSpPr/>
          <p:nvPr/>
        </p:nvSpPr>
        <p:spPr>
          <a:xfrm>
            <a:off x="8074836" y="3398218"/>
            <a:ext cx="1087455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Oracle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CAEF76-17CC-4B13-7D5F-F48B141AFF76}"/>
              </a:ext>
            </a:extLst>
          </p:cNvPr>
          <p:cNvSpPr/>
          <p:nvPr/>
        </p:nvSpPr>
        <p:spPr>
          <a:xfrm>
            <a:off x="7967203" y="4921150"/>
            <a:ext cx="1284357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Feedback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24" name="Picture 22" descr="Radar - Free technology icons">
            <a:extLst>
              <a:ext uri="{FF2B5EF4-FFF2-40B4-BE49-F238E27FC236}">
                <a16:creationId xmlns:a16="http://schemas.microsoft.com/office/drawing/2014/main" id="{79D4D5E3-DF48-AD94-20A0-3BCFD092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55" y="4921150"/>
            <a:ext cx="614280" cy="6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llseye Generic Others icon | Freepik">
            <a:extLst>
              <a:ext uri="{FF2B5EF4-FFF2-40B4-BE49-F238E27FC236}">
                <a16:creationId xmlns:a16="http://schemas.microsoft.com/office/drawing/2014/main" id="{0F218453-DE6B-F9D5-35D8-ECEFF4F3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30" y="3312011"/>
            <a:ext cx="761962" cy="7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Left 26">
            <a:extLst>
              <a:ext uri="{FF2B5EF4-FFF2-40B4-BE49-F238E27FC236}">
                <a16:creationId xmlns:a16="http://schemas.microsoft.com/office/drawing/2014/main" id="{4E3530B5-490B-F68D-7A80-7BC41383072A}"/>
              </a:ext>
            </a:extLst>
          </p:cNvPr>
          <p:cNvSpPr/>
          <p:nvPr/>
        </p:nvSpPr>
        <p:spPr>
          <a:xfrm rot="10800000">
            <a:off x="4544265" y="3469073"/>
            <a:ext cx="2910844" cy="412413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A36B4013-3F5D-4DD4-9DBE-3C20B363D4EE}"/>
              </a:ext>
            </a:extLst>
          </p:cNvPr>
          <p:cNvSpPr/>
          <p:nvPr/>
        </p:nvSpPr>
        <p:spPr>
          <a:xfrm rot="1116425">
            <a:off x="4330761" y="4531170"/>
            <a:ext cx="3089089" cy="412413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6" descr="Puzzle - Free shapes icons">
            <a:extLst>
              <a:ext uri="{FF2B5EF4-FFF2-40B4-BE49-F238E27FC236}">
                <a16:creationId xmlns:a16="http://schemas.microsoft.com/office/drawing/2014/main" id="{7375D563-7E59-026D-33FB-EF2C39E3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68" y="4936824"/>
            <a:ext cx="869731" cy="8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2B5EE28-CEEB-2BBD-FD58-3558D6B39A69}"/>
              </a:ext>
            </a:extLst>
          </p:cNvPr>
          <p:cNvSpPr txBox="1"/>
          <p:nvPr/>
        </p:nvSpPr>
        <p:spPr>
          <a:xfrm>
            <a:off x="5034453" y="5779129"/>
            <a:ext cx="215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System Integration</a:t>
            </a:r>
            <a:endParaRPr lang="zh-CN" altLang="en-US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3138C08-F4EA-467D-C331-C323C8B2D2CE}"/>
              </a:ext>
            </a:extLst>
          </p:cNvPr>
          <p:cNvSpPr/>
          <p:nvPr/>
        </p:nvSpPr>
        <p:spPr>
          <a:xfrm>
            <a:off x="2832965" y="3376602"/>
            <a:ext cx="1071526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Mutate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8" name="Arrow: Curved Left 37">
            <a:extLst>
              <a:ext uri="{FF2B5EF4-FFF2-40B4-BE49-F238E27FC236}">
                <a16:creationId xmlns:a16="http://schemas.microsoft.com/office/drawing/2014/main" id="{B905F951-F7CB-48CC-DD6D-C9260021195E}"/>
              </a:ext>
            </a:extLst>
          </p:cNvPr>
          <p:cNvSpPr/>
          <p:nvPr/>
        </p:nvSpPr>
        <p:spPr>
          <a:xfrm>
            <a:off x="3945030" y="3338484"/>
            <a:ext cx="499967" cy="735489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79C2B9-62BE-743D-FAE5-31D82AE43650}"/>
              </a:ext>
            </a:extLst>
          </p:cNvPr>
          <p:cNvSpPr txBox="1"/>
          <p:nvPr/>
        </p:nvSpPr>
        <p:spPr>
          <a:xfrm>
            <a:off x="7601152" y="4197096"/>
            <a:ext cx="215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Massively Parallel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EF2D16-8E27-C945-6C60-0128C7FDDD5B}"/>
              </a:ext>
            </a:extLst>
          </p:cNvPr>
          <p:cNvSpPr txBox="1"/>
          <p:nvPr/>
        </p:nvSpPr>
        <p:spPr>
          <a:xfrm>
            <a:off x="7622398" y="4505983"/>
            <a:ext cx="20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Warp Divergence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AD6F74-2272-8E47-9776-1BA033BBA322}"/>
              </a:ext>
            </a:extLst>
          </p:cNvPr>
          <p:cNvSpPr txBox="1"/>
          <p:nvPr/>
        </p:nvSpPr>
        <p:spPr>
          <a:xfrm>
            <a:off x="7179037" y="2693856"/>
            <a:ext cx="302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Instrumentation Overhead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AA8434-7724-8223-30B8-65F223083F46}"/>
              </a:ext>
            </a:extLst>
          </p:cNvPr>
          <p:cNvSpPr txBox="1"/>
          <p:nvPr/>
        </p:nvSpPr>
        <p:spPr>
          <a:xfrm>
            <a:off x="7351412" y="2975519"/>
            <a:ext cx="25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Closed-Source Library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0A4EBB-CE73-D34B-1C5D-DA49F2D1EDAC}"/>
              </a:ext>
            </a:extLst>
          </p:cNvPr>
          <p:cNvSpPr txBox="1"/>
          <p:nvPr/>
        </p:nvSpPr>
        <p:spPr>
          <a:xfrm>
            <a:off x="4892964" y="6115269"/>
            <a:ext cx="240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Device Observability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0C4BF-A30D-44BA-35C2-49F3902B5E75}"/>
              </a:ext>
            </a:extLst>
          </p:cNvPr>
          <p:cNvSpPr txBox="1"/>
          <p:nvPr/>
        </p:nvSpPr>
        <p:spPr>
          <a:xfrm>
            <a:off x="4624852" y="6398465"/>
            <a:ext cx="29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Communication Overhead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2058" name="Picture 10" descr="gpu Vector Icons free download in SVG, PNG Format">
            <a:extLst>
              <a:ext uri="{FF2B5EF4-FFF2-40B4-BE49-F238E27FC236}">
                <a16:creationId xmlns:a16="http://schemas.microsoft.com/office/drawing/2014/main" id="{AC78DCDB-CA6C-B4B1-A590-84BDC4F5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25" y="1680018"/>
            <a:ext cx="1533182" cy="15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2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3" grpId="0" animBg="1"/>
      <p:bldP spid="27" grpId="0" animBg="1"/>
      <p:bldP spid="28" grpId="0" animBg="1"/>
      <p:bldP spid="36" grpId="0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C217-2E24-0989-02F9-9BA05DDB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/>
              <a:t>GPU-Native</a:t>
            </a:r>
            <a:r>
              <a:rPr lang="en-US" altLang="zh-CN" b="1" dirty="0"/>
              <a:t> </a:t>
            </a:r>
            <a:r>
              <a:rPr lang="en-US" altLang="zh-CN" dirty="0"/>
              <a:t>Fuzzing</a:t>
            </a:r>
            <a:endParaRPr lang="zh-CN" alt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2D35F-700B-904F-8967-F626CD5A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5772" y="6367163"/>
            <a:ext cx="2743200" cy="365125"/>
          </a:xfrm>
        </p:spPr>
        <p:txBody>
          <a:bodyPr/>
          <a:lstStyle/>
          <a:p>
            <a:fld id="{68BD83E1-F140-4177-9F90-40C9E2BE760D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6" name="Picture 24" descr="31,400+ 項靶心插圖照片檔、圖片和免版稅影像- iStock">
            <a:extLst>
              <a:ext uri="{FF2B5EF4-FFF2-40B4-BE49-F238E27FC236}">
                <a16:creationId xmlns:a16="http://schemas.microsoft.com/office/drawing/2014/main" id="{9CC5186D-D634-8466-9211-C87C5F17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48" y="626296"/>
            <a:ext cx="756904" cy="7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Radar - Free technology icons">
            <a:extLst>
              <a:ext uri="{FF2B5EF4-FFF2-40B4-BE49-F238E27FC236}">
                <a16:creationId xmlns:a16="http://schemas.microsoft.com/office/drawing/2014/main" id="{EC7842D9-5F47-9C9E-5B6A-AAFFF7C9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97025"/>
            <a:ext cx="869731" cy="8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Puzzle - Free shapes icons">
            <a:extLst>
              <a:ext uri="{FF2B5EF4-FFF2-40B4-BE49-F238E27FC236}">
                <a16:creationId xmlns:a16="http://schemas.microsoft.com/office/drawing/2014/main" id="{98D1F80F-1A68-7A80-E82E-54411115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069" y="560606"/>
            <a:ext cx="869731" cy="8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792D37-6A8B-4163-14AA-04A12709EEBF}"/>
              </a:ext>
            </a:extLst>
          </p:cNvPr>
          <p:cNvSpPr/>
          <p:nvPr/>
        </p:nvSpPr>
        <p:spPr>
          <a:xfrm>
            <a:off x="953146" y="1561455"/>
            <a:ext cx="7179590" cy="9337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9D9FEA-AAF0-20BA-E7A1-AF424B3431C2}"/>
              </a:ext>
            </a:extLst>
          </p:cNvPr>
          <p:cNvSpPr/>
          <p:nvPr/>
        </p:nvSpPr>
        <p:spPr>
          <a:xfrm>
            <a:off x="1256656" y="1930787"/>
            <a:ext cx="3528447" cy="393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Crash Deduplication Manager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8FC75-B8D6-39CA-0DDC-FA4E7C7FAA67}"/>
              </a:ext>
            </a:extLst>
          </p:cNvPr>
          <p:cNvSpPr txBox="1"/>
          <p:nvPr/>
        </p:nvSpPr>
        <p:spPr>
          <a:xfrm>
            <a:off x="1173997" y="1561455"/>
            <a:ext cx="270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Fuzzer (e.g., AFL++)</a:t>
            </a:r>
            <a:endParaRPr lang="zh-CN" alt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4474CC-2C75-DFFD-ADF6-4773437C2D34}"/>
              </a:ext>
            </a:extLst>
          </p:cNvPr>
          <p:cNvSpPr/>
          <p:nvPr/>
        </p:nvSpPr>
        <p:spPr>
          <a:xfrm>
            <a:off x="891153" y="1464589"/>
            <a:ext cx="10546596" cy="158470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5841F-35C6-DE02-F0E8-5A9F77E5484C}"/>
              </a:ext>
            </a:extLst>
          </p:cNvPr>
          <p:cNvSpPr txBox="1"/>
          <p:nvPr/>
        </p:nvSpPr>
        <p:spPr>
          <a:xfrm>
            <a:off x="9844652" y="2572098"/>
            <a:ext cx="123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Host Layer</a:t>
            </a:r>
            <a:endParaRPr lang="zh-CN" alt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15DE8E-0888-F3ED-EE22-830A589D7892}"/>
              </a:ext>
            </a:extLst>
          </p:cNvPr>
          <p:cNvSpPr/>
          <p:nvPr/>
        </p:nvSpPr>
        <p:spPr>
          <a:xfrm>
            <a:off x="953146" y="2538369"/>
            <a:ext cx="7179590" cy="393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Fuzzer Proxy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E65E76E-43B9-A493-D262-ED9C4AFC32A2}"/>
              </a:ext>
            </a:extLst>
          </p:cNvPr>
          <p:cNvSpPr/>
          <p:nvPr/>
        </p:nvSpPr>
        <p:spPr>
          <a:xfrm>
            <a:off x="981560" y="4126549"/>
            <a:ext cx="7179590" cy="3931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Fuzzer-Agnostic Harness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F9393E-3687-D385-2A92-075028C097D5}"/>
              </a:ext>
            </a:extLst>
          </p:cNvPr>
          <p:cNvSpPr/>
          <p:nvPr/>
        </p:nvSpPr>
        <p:spPr>
          <a:xfrm>
            <a:off x="981560" y="3514977"/>
            <a:ext cx="7179590" cy="393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Persistent-Mode Fuzzing Manager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DE7449-0416-4927-3ECB-AC19F3348EAE}"/>
              </a:ext>
            </a:extLst>
          </p:cNvPr>
          <p:cNvSpPr/>
          <p:nvPr/>
        </p:nvSpPr>
        <p:spPr>
          <a:xfrm>
            <a:off x="891153" y="3369199"/>
            <a:ext cx="10546596" cy="130167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37055B-9CDF-E015-146C-DA9E83E641C6}"/>
              </a:ext>
            </a:extLst>
          </p:cNvPr>
          <p:cNvSpPr txBox="1"/>
          <p:nvPr/>
        </p:nvSpPr>
        <p:spPr>
          <a:xfrm>
            <a:off x="9198244" y="4292395"/>
            <a:ext cx="210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Host-Device Bridge</a:t>
            </a:r>
            <a:endParaRPr lang="zh-CN" altLang="en-US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8ACD2291-7102-3D98-FE40-07814FADEBA7}"/>
              </a:ext>
            </a:extLst>
          </p:cNvPr>
          <p:cNvSpPr/>
          <p:nvPr/>
        </p:nvSpPr>
        <p:spPr>
          <a:xfrm rot="5400000">
            <a:off x="8081999" y="3699053"/>
            <a:ext cx="909966" cy="627681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13880F6E-47FA-A361-531C-25F3EF8500FA}"/>
              </a:ext>
            </a:extLst>
          </p:cNvPr>
          <p:cNvSpPr/>
          <p:nvPr/>
        </p:nvSpPr>
        <p:spPr>
          <a:xfrm rot="16200000">
            <a:off x="198880" y="3653269"/>
            <a:ext cx="821949" cy="627681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B65AAC3C-C1B7-807C-DF59-1EFCB4D21FE3}"/>
              </a:ext>
            </a:extLst>
          </p:cNvPr>
          <p:cNvSpPr/>
          <p:nvPr/>
        </p:nvSpPr>
        <p:spPr>
          <a:xfrm>
            <a:off x="4304009" y="2971507"/>
            <a:ext cx="267346" cy="520791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D9A64E-2F16-CDD2-C133-01AC12D4283A}"/>
              </a:ext>
            </a:extLst>
          </p:cNvPr>
          <p:cNvSpPr/>
          <p:nvPr/>
        </p:nvSpPr>
        <p:spPr>
          <a:xfrm>
            <a:off x="981560" y="5051105"/>
            <a:ext cx="7179590" cy="393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Thread-Granular Coverage Profiler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D84EA9E3-CE36-E9E1-E594-AEF4B7565514}"/>
              </a:ext>
            </a:extLst>
          </p:cNvPr>
          <p:cNvSpPr/>
          <p:nvPr/>
        </p:nvSpPr>
        <p:spPr>
          <a:xfrm rot="16200000">
            <a:off x="6950460" y="3072008"/>
            <a:ext cx="3523928" cy="971641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Feedback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FED181-841E-8A69-7586-006AFAB2E5DA}"/>
              </a:ext>
            </a:extLst>
          </p:cNvPr>
          <p:cNvSpPr/>
          <p:nvPr/>
        </p:nvSpPr>
        <p:spPr>
          <a:xfrm rot="5400000">
            <a:off x="8594455" y="4716004"/>
            <a:ext cx="232476" cy="975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3CA498-3C76-46CF-7DC2-ABE4A4B22B63}"/>
              </a:ext>
            </a:extLst>
          </p:cNvPr>
          <p:cNvSpPr/>
          <p:nvPr/>
        </p:nvSpPr>
        <p:spPr>
          <a:xfrm>
            <a:off x="953146" y="5559103"/>
            <a:ext cx="4444139" cy="9337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A6C1D7-BE17-8DD8-2D26-967E2AA6C7AD}"/>
              </a:ext>
            </a:extLst>
          </p:cNvPr>
          <p:cNvSpPr txBox="1"/>
          <p:nvPr/>
        </p:nvSpPr>
        <p:spPr>
          <a:xfrm>
            <a:off x="1010925" y="5607217"/>
            <a:ext cx="12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Always-on Oracle</a:t>
            </a:r>
            <a:endParaRPr lang="zh-CN" alt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071B00-1329-0061-A284-D455F41C898B}"/>
              </a:ext>
            </a:extLst>
          </p:cNvPr>
          <p:cNvSpPr/>
          <p:nvPr/>
        </p:nvSpPr>
        <p:spPr>
          <a:xfrm>
            <a:off x="2217549" y="5632075"/>
            <a:ext cx="3047353" cy="393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Metamorphic Testing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991E540-1A34-0F83-F63F-670BF603DD2D}"/>
              </a:ext>
            </a:extLst>
          </p:cNvPr>
          <p:cNvSpPr/>
          <p:nvPr/>
        </p:nvSpPr>
        <p:spPr>
          <a:xfrm>
            <a:off x="2217549" y="6076555"/>
            <a:ext cx="3040248" cy="393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In-Kernel Checks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471FFD9-AD77-53AE-9181-241F37CFD729}"/>
              </a:ext>
            </a:extLst>
          </p:cNvPr>
          <p:cNvSpPr/>
          <p:nvPr/>
        </p:nvSpPr>
        <p:spPr>
          <a:xfrm>
            <a:off x="5563247" y="6056591"/>
            <a:ext cx="2597903" cy="393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Offline Sanitization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400E060-4886-1C7C-758D-E0F8D6AB9340}"/>
              </a:ext>
            </a:extLst>
          </p:cNvPr>
          <p:cNvSpPr/>
          <p:nvPr/>
        </p:nvSpPr>
        <p:spPr>
          <a:xfrm>
            <a:off x="891153" y="4992954"/>
            <a:ext cx="10546596" cy="158470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11237D-9E76-6EFA-827B-BA4156F1C3BC}"/>
              </a:ext>
            </a:extLst>
          </p:cNvPr>
          <p:cNvSpPr txBox="1"/>
          <p:nvPr/>
        </p:nvSpPr>
        <p:spPr>
          <a:xfrm>
            <a:off x="9690315" y="6112728"/>
            <a:ext cx="154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Device Layer</a:t>
            </a:r>
            <a:endParaRPr lang="zh-CN" altLang="en-US" dirty="0"/>
          </a:p>
        </p:txBody>
      </p:sp>
      <p:pic>
        <p:nvPicPr>
          <p:cNvPr id="36" name="Picture 44" descr="Gpu Icon&quot; Images – Browse 346 Stock Photos, Vectors, and Video | Adobe Stock">
            <a:extLst>
              <a:ext uri="{FF2B5EF4-FFF2-40B4-BE49-F238E27FC236}">
                <a16:creationId xmlns:a16="http://schemas.microsoft.com/office/drawing/2014/main" id="{5E46FA25-C051-F7AB-9E3F-EEB94A67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07" y="5211867"/>
            <a:ext cx="960930" cy="9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DE153B-4AD0-F09A-7FFC-74BFE055E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531" y="1800805"/>
            <a:ext cx="749037" cy="754167"/>
          </a:xfrm>
          <a:prstGeom prst="rect">
            <a:avLst/>
          </a:prstGeom>
        </p:spPr>
      </p:pic>
      <p:sp>
        <p:nvSpPr>
          <p:cNvPr id="38" name="Arrow: Down 37">
            <a:extLst>
              <a:ext uri="{FF2B5EF4-FFF2-40B4-BE49-F238E27FC236}">
                <a16:creationId xmlns:a16="http://schemas.microsoft.com/office/drawing/2014/main" id="{029E4EF0-3653-07E4-A8D3-879766EAA1D0}"/>
              </a:ext>
            </a:extLst>
          </p:cNvPr>
          <p:cNvSpPr/>
          <p:nvPr/>
        </p:nvSpPr>
        <p:spPr>
          <a:xfrm>
            <a:off x="6716927" y="5489395"/>
            <a:ext cx="355761" cy="52281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B35C250-F188-3577-8C26-001E6749125A}"/>
              </a:ext>
            </a:extLst>
          </p:cNvPr>
          <p:cNvSpPr/>
          <p:nvPr/>
        </p:nvSpPr>
        <p:spPr>
          <a:xfrm>
            <a:off x="4259801" y="4575350"/>
            <a:ext cx="355761" cy="44122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5CE7CF-C536-2475-87C3-21AB723C3DC1}"/>
              </a:ext>
            </a:extLst>
          </p:cNvPr>
          <p:cNvSpPr/>
          <p:nvPr/>
        </p:nvSpPr>
        <p:spPr>
          <a:xfrm>
            <a:off x="2683740" y="5116421"/>
            <a:ext cx="1284357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Feedback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4" name="Picture 22" descr="Radar - Free technology icons">
            <a:extLst>
              <a:ext uri="{FF2B5EF4-FFF2-40B4-BE49-F238E27FC236}">
                <a16:creationId xmlns:a16="http://schemas.microsoft.com/office/drawing/2014/main" id="{A1027884-D568-7183-28D6-F247EABB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92" y="5116421"/>
            <a:ext cx="614280" cy="6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1F26F0-E93C-C7D7-5898-F81517811ACC}"/>
              </a:ext>
            </a:extLst>
          </p:cNvPr>
          <p:cNvSpPr txBox="1"/>
          <p:nvPr/>
        </p:nvSpPr>
        <p:spPr>
          <a:xfrm>
            <a:off x="3981275" y="5072246"/>
            <a:ext cx="215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Massively Parallel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65F21-F594-7416-E152-551581841896}"/>
              </a:ext>
            </a:extLst>
          </p:cNvPr>
          <p:cNvSpPr txBox="1"/>
          <p:nvPr/>
        </p:nvSpPr>
        <p:spPr>
          <a:xfrm>
            <a:off x="4002521" y="5381133"/>
            <a:ext cx="20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Warp Divergence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EB980D-45A1-3AEE-2534-7D40C1861AF2}"/>
              </a:ext>
            </a:extLst>
          </p:cNvPr>
          <p:cNvSpPr/>
          <p:nvPr/>
        </p:nvSpPr>
        <p:spPr>
          <a:xfrm>
            <a:off x="2795988" y="5891896"/>
            <a:ext cx="1087455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Oracle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5" name="Picture 8" descr="Bullseye Generic Others icon | Freepik">
            <a:extLst>
              <a:ext uri="{FF2B5EF4-FFF2-40B4-BE49-F238E27FC236}">
                <a16:creationId xmlns:a16="http://schemas.microsoft.com/office/drawing/2014/main" id="{BF7CAD5F-7AC8-FCE3-A9D3-4990B7C0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82" y="5805689"/>
            <a:ext cx="761962" cy="7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91FF06E-FDC1-175B-BE46-657D18D5D503}"/>
              </a:ext>
            </a:extLst>
          </p:cNvPr>
          <p:cNvSpPr txBox="1"/>
          <p:nvPr/>
        </p:nvSpPr>
        <p:spPr>
          <a:xfrm>
            <a:off x="3956828" y="5844785"/>
            <a:ext cx="302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Instrumentation Overhead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283FCB-B666-61AA-6234-C8BB30AFD388}"/>
              </a:ext>
            </a:extLst>
          </p:cNvPr>
          <p:cNvSpPr txBox="1"/>
          <p:nvPr/>
        </p:nvSpPr>
        <p:spPr>
          <a:xfrm>
            <a:off x="3961043" y="6126448"/>
            <a:ext cx="25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Closed-Source Library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pic>
        <p:nvPicPr>
          <p:cNvPr id="42" name="Picture 26" descr="Puzzle - Free shapes icons">
            <a:extLst>
              <a:ext uri="{FF2B5EF4-FFF2-40B4-BE49-F238E27FC236}">
                <a16:creationId xmlns:a16="http://schemas.microsoft.com/office/drawing/2014/main" id="{EA8CE09E-943E-FE35-83FE-4D03EDDD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11" y="3419002"/>
            <a:ext cx="869731" cy="8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D17E8EA-90D7-2958-D025-B335736A3A3D}"/>
              </a:ext>
            </a:extLst>
          </p:cNvPr>
          <p:cNvSpPr txBox="1"/>
          <p:nvPr/>
        </p:nvSpPr>
        <p:spPr>
          <a:xfrm>
            <a:off x="2333896" y="4261307"/>
            <a:ext cx="215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System Integration</a:t>
            </a:r>
            <a:endParaRPr lang="zh-CN" alt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608998-6771-3B7F-B055-EA34393BD64F}"/>
              </a:ext>
            </a:extLst>
          </p:cNvPr>
          <p:cNvSpPr txBox="1"/>
          <p:nvPr/>
        </p:nvSpPr>
        <p:spPr>
          <a:xfrm>
            <a:off x="3813507" y="3615559"/>
            <a:ext cx="240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Device Observability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242D7E-5194-0B25-EE59-74D3759159C1}"/>
              </a:ext>
            </a:extLst>
          </p:cNvPr>
          <p:cNvSpPr txBox="1"/>
          <p:nvPr/>
        </p:nvSpPr>
        <p:spPr>
          <a:xfrm>
            <a:off x="3814706" y="3910730"/>
            <a:ext cx="292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Communication Overhead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45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8" grpId="0" animBg="1"/>
      <p:bldP spid="39" grpId="0" animBg="1"/>
      <p:bldP spid="3" grpId="0" animBg="1"/>
      <p:bldP spid="16" grpId="0"/>
      <p:bldP spid="17" grpId="0"/>
      <p:bldP spid="18" grpId="0" animBg="1"/>
      <p:bldP spid="40" grpId="0"/>
      <p:bldP spid="41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0561C-A163-F599-CA63-D74F38FD2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CA1D-2C16-78DF-19EE-7586262E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Motivating Example</a:t>
            </a:r>
            <a:r>
              <a:rPr lang="en-US" altLang="zh-CN" dirty="0"/>
              <a:t>: Deep CUDA Kernel Bug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C48A0-2EDA-7C95-6C5E-F924845E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605"/>
            <a:ext cx="2743200" cy="365125"/>
          </a:xfrm>
        </p:spPr>
        <p:txBody>
          <a:bodyPr/>
          <a:lstStyle/>
          <a:p>
            <a:fld id="{68BD83E1-F140-4177-9F90-40C9E2BE760D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4FF87-CF5E-C863-AFAD-540AFE85CAA7}"/>
              </a:ext>
            </a:extLst>
          </p:cNvPr>
          <p:cNvSpPr txBox="1"/>
          <p:nvPr/>
        </p:nvSpPr>
        <p:spPr>
          <a:xfrm>
            <a:off x="802558" y="1912482"/>
            <a:ext cx="5644312" cy="35548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8250DF"/>
                </a:solidFill>
                <a:effectLst/>
                <a:latin typeface="Consolas" panose="020B0609020204030204" pitchFamily="49" charset="0"/>
              </a:rPr>
              <a:t>buggy_kernel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sz="1400" b="0" dirty="0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blockIdx.x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blockDim.x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threadIdx.x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(idx+2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1500"/>
              </a:lnSpc>
              <a:buNone/>
            </a:pPr>
            <a:endParaRPr lang="en-US" altLang="zh-CN" sz="1400" b="0" dirty="0">
              <a:solidFill>
                <a:srgbClr val="1F232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value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400" b="0" dirty="0" err="1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zh-CN" sz="1400" b="0" dirty="0" err="1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(value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'x’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    value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400" b="0" dirty="0" err="1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>
              <a:lnSpc>
                <a:spcPts val="1500"/>
              </a:lnSpc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(value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'y’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        value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9538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400" b="0" dirty="0" err="1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>
              <a:lnSpc>
                <a:spcPts val="1500"/>
              </a:lnSpc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(value </a:t>
            </a:r>
            <a:r>
              <a:rPr lang="en-US" altLang="zh-CN" sz="1400" b="0" dirty="0">
                <a:solidFill>
                  <a:srgbClr val="CF222E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'z’</a:t>
            </a: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Divided by zero</a:t>
            </a:r>
          </a:p>
          <a:p>
            <a:pPr>
              <a:lnSpc>
                <a:spcPts val="1500"/>
              </a:lnSpc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altLang="zh-CN" sz="1400" dirty="0">
                <a:solidFill>
                  <a:srgbClr val="953800"/>
                </a:solidFill>
                <a:latin typeface="Consolas" panose="020B0609020204030204" pitchFamily="49" charset="0"/>
              </a:rPr>
              <a:t>data</a:t>
            </a: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1400" dirty="0" err="1">
                <a:solidFill>
                  <a:srgbClr val="1F2328"/>
                </a:solidFill>
                <a:latin typeface="Consolas" panose="020B0609020204030204" pitchFamily="49" charset="0"/>
              </a:rPr>
              <a:t>idx</a:t>
            </a: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] </a:t>
            </a:r>
            <a:r>
              <a:rPr lang="en-US" altLang="zh-CN" sz="1400" dirty="0">
                <a:solidFill>
                  <a:srgbClr val="CF222E"/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 (</a:t>
            </a:r>
            <a:r>
              <a:rPr lang="en-US" altLang="zh-CN" sz="1400" dirty="0">
                <a:solidFill>
                  <a:srgbClr val="CF222E"/>
                </a:solidFill>
                <a:latin typeface="Consolas" panose="020B0609020204030204" pitchFamily="49" charset="0"/>
              </a:rPr>
              <a:t>char</a:t>
            </a: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)(value </a:t>
            </a:r>
            <a:r>
              <a:rPr lang="en-US" altLang="zh-CN" sz="1400" dirty="0">
                <a:solidFill>
                  <a:srgbClr val="CF222E"/>
                </a:solidFill>
                <a:latin typeface="Consolas" panose="020B0609020204030204" pitchFamily="49" charset="0"/>
              </a:rPr>
              <a:t>/</a:t>
            </a: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400" dirty="0">
                <a:solidFill>
                  <a:srgbClr val="0550AE"/>
                </a:solidFill>
                <a:latin typeface="Consolas" panose="020B0609020204030204" pitchFamily="49" charset="0"/>
              </a:rPr>
              <a:t>0</a:t>
            </a: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);</a:t>
            </a:r>
            <a:endParaRPr lang="en-US" altLang="zh-CN" sz="1400" b="0" dirty="0">
              <a:solidFill>
                <a:srgbClr val="1F232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        }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4A836-7C80-DD82-8BA1-FFBACE8131FD}"/>
              </a:ext>
            </a:extLst>
          </p:cNvPr>
          <p:cNvSpPr txBox="1"/>
          <p:nvPr/>
        </p:nvSpPr>
        <p:spPr>
          <a:xfrm>
            <a:off x="372920" y="1912482"/>
            <a:ext cx="429638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1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2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3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4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5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6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7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8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9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10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11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12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13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14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15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dirty="0">
                <a:solidFill>
                  <a:srgbClr val="1F2328"/>
                </a:solidFill>
                <a:latin typeface="Consolas" panose="020B0609020204030204" pitchFamily="49" charset="0"/>
              </a:rPr>
              <a:t>16</a:t>
            </a:r>
          </a:p>
          <a:p>
            <a:pPr algn="r">
              <a:lnSpc>
                <a:spcPts val="1500"/>
              </a:lnSpc>
              <a:buNone/>
            </a:pPr>
            <a:r>
              <a:rPr lang="en-US" altLang="zh-CN" sz="1400" b="0" dirty="0">
                <a:solidFill>
                  <a:srgbClr val="1F2328"/>
                </a:solidFill>
                <a:effectLst/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E4E0AEE-ABCD-F3E7-A016-F73D56159CDD}"/>
              </a:ext>
            </a:extLst>
          </p:cNvPr>
          <p:cNvSpPr/>
          <p:nvPr/>
        </p:nvSpPr>
        <p:spPr>
          <a:xfrm>
            <a:off x="2650216" y="4239678"/>
            <a:ext cx="3770085" cy="2505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135E86-4DE9-F9A9-6BEF-C9D1D2AF02A6}"/>
              </a:ext>
            </a:extLst>
          </p:cNvPr>
          <p:cNvSpPr txBox="1"/>
          <p:nvPr/>
        </p:nvSpPr>
        <p:spPr>
          <a:xfrm>
            <a:off x="3515142" y="4490259"/>
            <a:ext cx="230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Bug: division by zero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B0F8A6B9-AA94-96C6-ABF8-7F663E76AC71}"/>
              </a:ext>
            </a:extLst>
          </p:cNvPr>
          <p:cNvSpPr/>
          <p:nvPr/>
        </p:nvSpPr>
        <p:spPr>
          <a:xfrm>
            <a:off x="3603634" y="3076080"/>
            <a:ext cx="429638" cy="250581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02DD12-F065-88B3-2746-9DFA87E5BACD}"/>
              </a:ext>
            </a:extLst>
          </p:cNvPr>
          <p:cNvSpPr txBox="1"/>
          <p:nvPr/>
        </p:nvSpPr>
        <p:spPr>
          <a:xfrm>
            <a:off x="4022510" y="3016705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Branch 1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82450814-28E9-6286-BB9B-20D5D356455A}"/>
              </a:ext>
            </a:extLst>
          </p:cNvPr>
          <p:cNvSpPr/>
          <p:nvPr/>
        </p:nvSpPr>
        <p:spPr>
          <a:xfrm>
            <a:off x="3983501" y="3459987"/>
            <a:ext cx="429638" cy="250581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35423E-9DE6-B036-AB58-6CEB1F97C5AC}"/>
              </a:ext>
            </a:extLst>
          </p:cNvPr>
          <p:cNvSpPr txBox="1"/>
          <p:nvPr/>
        </p:nvSpPr>
        <p:spPr>
          <a:xfrm>
            <a:off x="4402377" y="3400612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Branch 2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2CCE3B4C-6090-470F-2C8B-9C1AC46FC945}"/>
              </a:ext>
            </a:extLst>
          </p:cNvPr>
          <p:cNvSpPr/>
          <p:nvPr/>
        </p:nvSpPr>
        <p:spPr>
          <a:xfrm>
            <a:off x="4389771" y="3829318"/>
            <a:ext cx="429638" cy="250581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EEF69D-8EDE-DC7A-5306-DB32E2BF1770}"/>
              </a:ext>
            </a:extLst>
          </p:cNvPr>
          <p:cNvSpPr txBox="1"/>
          <p:nvPr/>
        </p:nvSpPr>
        <p:spPr>
          <a:xfrm>
            <a:off x="4808647" y="3769943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Branch 3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pic>
        <p:nvPicPr>
          <p:cNvPr id="51" name="Picture 10" descr="gpu Vector Icons free download in SVG, PNG Format">
            <a:extLst>
              <a:ext uri="{FF2B5EF4-FFF2-40B4-BE49-F238E27FC236}">
                <a16:creationId xmlns:a16="http://schemas.microsoft.com/office/drawing/2014/main" id="{FC7BA6C3-6CE4-D0FB-9330-978C8FC1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82" y="4508350"/>
            <a:ext cx="1533182" cy="15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FA335EA-A4F0-4434-39CB-D9471BB9F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68" y="1458834"/>
            <a:ext cx="749037" cy="75416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452F49A-9347-A496-D4FB-ADCBDB893A0B}"/>
              </a:ext>
            </a:extLst>
          </p:cNvPr>
          <p:cNvSpPr/>
          <p:nvPr/>
        </p:nvSpPr>
        <p:spPr>
          <a:xfrm>
            <a:off x="7359323" y="2324777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A399CB-3FF9-DC7A-FBF2-EE22CED9A85C}"/>
              </a:ext>
            </a:extLst>
          </p:cNvPr>
          <p:cNvSpPr/>
          <p:nvPr/>
        </p:nvSpPr>
        <p:spPr>
          <a:xfrm>
            <a:off x="7713410" y="2324777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C53324-5EE4-77DE-217E-B79E6ECED5BD}"/>
              </a:ext>
            </a:extLst>
          </p:cNvPr>
          <p:cNvSpPr/>
          <p:nvPr/>
        </p:nvSpPr>
        <p:spPr>
          <a:xfrm>
            <a:off x="8067497" y="2324777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45BCDF3-35E2-1A72-707F-C7BF6AA80D41}"/>
              </a:ext>
            </a:extLst>
          </p:cNvPr>
          <p:cNvSpPr/>
          <p:nvPr/>
        </p:nvSpPr>
        <p:spPr>
          <a:xfrm>
            <a:off x="8421584" y="2324777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9A24138-5487-7504-E115-E57D5C11DBA1}"/>
              </a:ext>
            </a:extLst>
          </p:cNvPr>
          <p:cNvSpPr/>
          <p:nvPr/>
        </p:nvSpPr>
        <p:spPr>
          <a:xfrm>
            <a:off x="8775671" y="2324777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203344-944B-EF25-B1C7-0D0ADAC8C4C9}"/>
              </a:ext>
            </a:extLst>
          </p:cNvPr>
          <p:cNvSpPr/>
          <p:nvPr/>
        </p:nvSpPr>
        <p:spPr>
          <a:xfrm>
            <a:off x="9129758" y="2324777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97B2C9-47CE-9819-C6C0-3EB2AB1BDCD6}"/>
              </a:ext>
            </a:extLst>
          </p:cNvPr>
          <p:cNvSpPr/>
          <p:nvPr/>
        </p:nvSpPr>
        <p:spPr>
          <a:xfrm>
            <a:off x="9483845" y="2324776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AEBAC7C-0937-34DA-85A9-D37E0437B672}"/>
              </a:ext>
            </a:extLst>
          </p:cNvPr>
          <p:cNvSpPr/>
          <p:nvPr/>
        </p:nvSpPr>
        <p:spPr>
          <a:xfrm>
            <a:off x="9837932" y="2324776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41D83-9A5D-023E-C69F-E3959FFB56E6}"/>
              </a:ext>
            </a:extLst>
          </p:cNvPr>
          <p:cNvSpPr/>
          <p:nvPr/>
        </p:nvSpPr>
        <p:spPr>
          <a:xfrm>
            <a:off x="10192019" y="2324776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3E149E-BBEC-4F49-DCD8-9E63A056AAF6}"/>
              </a:ext>
            </a:extLst>
          </p:cNvPr>
          <p:cNvSpPr/>
          <p:nvPr/>
        </p:nvSpPr>
        <p:spPr>
          <a:xfrm>
            <a:off x="10546106" y="2324776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Dead - Free interface icons">
            <a:extLst>
              <a:ext uri="{FF2B5EF4-FFF2-40B4-BE49-F238E27FC236}">
                <a16:creationId xmlns:a16="http://schemas.microsoft.com/office/drawing/2014/main" id="{33FCA542-4E43-F0E9-8A7C-09021482D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279" y="2280180"/>
            <a:ext cx="429638" cy="4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Arrow: Up 66">
            <a:extLst>
              <a:ext uri="{FF2B5EF4-FFF2-40B4-BE49-F238E27FC236}">
                <a16:creationId xmlns:a16="http://schemas.microsoft.com/office/drawing/2014/main" id="{F12C7614-EC76-8482-FCF6-6C7A5EA78B46}"/>
              </a:ext>
            </a:extLst>
          </p:cNvPr>
          <p:cNvSpPr/>
          <p:nvPr/>
        </p:nvSpPr>
        <p:spPr>
          <a:xfrm>
            <a:off x="10822510" y="2709818"/>
            <a:ext cx="248453" cy="340447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549086-4D55-5094-0FEB-E1A233A74C15}"/>
              </a:ext>
            </a:extLst>
          </p:cNvPr>
          <p:cNvSpPr txBox="1"/>
          <p:nvPr/>
        </p:nvSpPr>
        <p:spPr>
          <a:xfrm>
            <a:off x="9775485" y="3059668"/>
            <a:ext cx="234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Timeout after 20 mins</a:t>
            </a:r>
            <a:endParaRPr lang="zh-CN" altLang="en-US" dirty="0"/>
          </a:p>
        </p:txBody>
      </p:sp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7DA8D8B2-ADAF-49DD-8DE2-BA78976F23F8}"/>
              </a:ext>
            </a:extLst>
          </p:cNvPr>
          <p:cNvSpPr/>
          <p:nvPr/>
        </p:nvSpPr>
        <p:spPr>
          <a:xfrm>
            <a:off x="7639396" y="1517909"/>
            <a:ext cx="4282973" cy="305758"/>
          </a:xfrm>
          <a:prstGeom prst="wedgeRectCallout">
            <a:avLst>
              <a:gd name="adj1" fmla="val -52946"/>
              <a:gd name="adj2" fmla="val -151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AFL++: I’m a coverage-guided fuzzer.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0" name="Speech Bubble: Rectangle 69">
            <a:extLst>
              <a:ext uri="{FF2B5EF4-FFF2-40B4-BE49-F238E27FC236}">
                <a16:creationId xmlns:a16="http://schemas.microsoft.com/office/drawing/2014/main" id="{AC29CDD5-D9C5-1681-ADD9-A4AD55F9991C}"/>
              </a:ext>
            </a:extLst>
          </p:cNvPr>
          <p:cNvSpPr/>
          <p:nvPr/>
        </p:nvSpPr>
        <p:spPr>
          <a:xfrm>
            <a:off x="7639396" y="1912482"/>
            <a:ext cx="4282973" cy="305758"/>
          </a:xfrm>
          <a:prstGeom prst="wedgeRectCallout">
            <a:avLst>
              <a:gd name="adj1" fmla="val -53151"/>
              <a:gd name="adj2" fmla="val 355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AFL++: I only observe the CPU side.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1" name="Flowchart: Alternate Process 70">
            <a:extLst>
              <a:ext uri="{FF2B5EF4-FFF2-40B4-BE49-F238E27FC236}">
                <a16:creationId xmlns:a16="http://schemas.microsoft.com/office/drawing/2014/main" id="{862E463E-4F82-193C-D809-FD53F0F73E02}"/>
              </a:ext>
            </a:extLst>
          </p:cNvPr>
          <p:cNvSpPr/>
          <p:nvPr/>
        </p:nvSpPr>
        <p:spPr>
          <a:xfrm>
            <a:off x="6738667" y="3488375"/>
            <a:ext cx="5183701" cy="412849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Root Cause:</a:t>
            </a:r>
            <a:r>
              <a:rPr lang="en-US" altLang="zh-CN" dirty="0">
                <a:solidFill>
                  <a:schemeClr val="tx1"/>
                </a:solidFill>
              </a:rPr>
              <a:t> No observability from the GPU side.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72" name="Picture 44" descr="Gpu Icon&quot; Images – Browse 346 Stock Photos, Vectors, and Video | Adobe Stock">
            <a:extLst>
              <a:ext uri="{FF2B5EF4-FFF2-40B4-BE49-F238E27FC236}">
                <a16:creationId xmlns:a16="http://schemas.microsoft.com/office/drawing/2014/main" id="{E9AD28D4-27FF-E976-8A97-15730E73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67" y="4047573"/>
            <a:ext cx="960930" cy="9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B76694E6-71BE-CEB2-1390-9E49C4EC74DF}"/>
              </a:ext>
            </a:extLst>
          </p:cNvPr>
          <p:cNvSpPr/>
          <p:nvPr/>
        </p:nvSpPr>
        <p:spPr>
          <a:xfrm>
            <a:off x="7713411" y="4390073"/>
            <a:ext cx="4208958" cy="305758"/>
          </a:xfrm>
          <a:prstGeom prst="wedgeRectCallout">
            <a:avLst>
              <a:gd name="adj1" fmla="val -52946"/>
              <a:gd name="adj2" fmla="val -151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Let’s try </a:t>
            </a:r>
            <a:r>
              <a:rPr lang="en-US" altLang="zh-CN" b="1" i="1" dirty="0">
                <a:solidFill>
                  <a:schemeClr val="tx1"/>
                </a:solidFill>
              </a:rPr>
              <a:t>GPU-native</a:t>
            </a:r>
            <a:r>
              <a:rPr lang="en-US" altLang="zh-CN" dirty="0">
                <a:solidFill>
                  <a:schemeClr val="tx1"/>
                </a:solidFill>
              </a:rPr>
              <a:t> fuzzing!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432F0A-192A-205D-0E96-624D49DABA4E}"/>
              </a:ext>
            </a:extLst>
          </p:cNvPr>
          <p:cNvSpPr/>
          <p:nvPr/>
        </p:nvSpPr>
        <p:spPr>
          <a:xfrm>
            <a:off x="7340619" y="5008503"/>
            <a:ext cx="354087" cy="340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100" name="Picture 4" descr="Bug Special Lineal color icon | Freepik">
            <a:extLst>
              <a:ext uri="{FF2B5EF4-FFF2-40B4-BE49-F238E27FC236}">
                <a16:creationId xmlns:a16="http://schemas.microsoft.com/office/drawing/2014/main" id="{DBA82974-9728-528B-915F-727AC1B9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14" y="4947320"/>
            <a:ext cx="458556" cy="4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rrow: Up 74">
            <a:extLst>
              <a:ext uri="{FF2B5EF4-FFF2-40B4-BE49-F238E27FC236}">
                <a16:creationId xmlns:a16="http://schemas.microsoft.com/office/drawing/2014/main" id="{16CF02E2-8FAB-48B8-DD67-BF927DB8820E}"/>
              </a:ext>
            </a:extLst>
          </p:cNvPr>
          <p:cNvSpPr/>
          <p:nvPr/>
        </p:nvSpPr>
        <p:spPr>
          <a:xfrm>
            <a:off x="7681909" y="5405876"/>
            <a:ext cx="248453" cy="340447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6BF016D-D4AC-4D3D-816B-AD6FD8728CB6}"/>
              </a:ext>
            </a:extLst>
          </p:cNvPr>
          <p:cNvSpPr txBox="1"/>
          <p:nvPr/>
        </p:nvSpPr>
        <p:spPr>
          <a:xfrm>
            <a:off x="7639699" y="5809720"/>
            <a:ext cx="300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Bug detected in only 10 secs</a:t>
            </a:r>
            <a:endParaRPr lang="zh-CN" altLang="en-US" dirty="0"/>
          </a:p>
        </p:txBody>
      </p:sp>
      <p:pic>
        <p:nvPicPr>
          <p:cNvPr id="77" name="Picture 24" descr="31,400+ 項靶心插圖照片檔、圖片和免版稅影像- iStock">
            <a:extLst>
              <a:ext uri="{FF2B5EF4-FFF2-40B4-BE49-F238E27FC236}">
                <a16:creationId xmlns:a16="http://schemas.microsoft.com/office/drawing/2014/main" id="{C80C13D9-A171-53A0-396C-43D2107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876" y="4884452"/>
            <a:ext cx="534525" cy="5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2" descr="Radar - Free technology icons">
            <a:extLst>
              <a:ext uri="{FF2B5EF4-FFF2-40B4-BE49-F238E27FC236}">
                <a16:creationId xmlns:a16="http://schemas.microsoft.com/office/drawing/2014/main" id="{3D67D445-38C2-F2DE-1D39-B009567F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68" y="4834751"/>
            <a:ext cx="614204" cy="61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6" descr="Puzzle - Free shapes icons">
            <a:extLst>
              <a:ext uri="{FF2B5EF4-FFF2-40B4-BE49-F238E27FC236}">
                <a16:creationId xmlns:a16="http://schemas.microsoft.com/office/drawing/2014/main" id="{9E331F50-8E47-2BCD-75FF-B4272ED9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47" y="4834751"/>
            <a:ext cx="614204" cy="61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B75F9B29-21E4-8C30-9B17-255AE59E45CB}"/>
              </a:ext>
            </a:extLst>
          </p:cNvPr>
          <p:cNvSpPr txBox="1"/>
          <p:nvPr/>
        </p:nvSpPr>
        <p:spPr>
          <a:xfrm>
            <a:off x="874835" y="6361605"/>
            <a:ext cx="101184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Takeaway: </a:t>
            </a:r>
            <a:r>
              <a:rPr lang="en-US" altLang="zh-CN" b="1" i="1" dirty="0"/>
              <a:t>GPU-native</a:t>
            </a:r>
            <a:r>
              <a:rPr lang="en-US" altLang="zh-CN" dirty="0"/>
              <a:t> fuzzing detects </a:t>
            </a:r>
            <a:r>
              <a:rPr lang="en-US" altLang="zh-CN" i="1" dirty="0"/>
              <a:t>interesting</a:t>
            </a:r>
            <a:r>
              <a:rPr lang="en-US" altLang="zh-CN" dirty="0"/>
              <a:t> CUDA kernel bugs </a:t>
            </a:r>
            <a:r>
              <a:rPr lang="en-US" altLang="zh-CN" b="1" dirty="0"/>
              <a:t>instantly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84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7" grpId="0" animBg="1"/>
      <p:bldP spid="68" grpId="0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8A0B4A-72F0-24B4-F738-E3E654B4240B}"/>
              </a:ext>
            </a:extLst>
          </p:cNvPr>
          <p:cNvCxnSpPr/>
          <p:nvPr/>
        </p:nvCxnSpPr>
        <p:spPr>
          <a:xfrm>
            <a:off x="5622681" y="2689857"/>
            <a:ext cx="0" cy="23160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F6909F-2F6F-2D69-6857-DA843E9D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Secure the Future of Heterogeneous Systems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7867B-A51E-A00C-12C0-3E3AE629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83E1-F140-4177-9F90-40C9E2BE760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479A5-EE1C-A00E-0011-85D9134DEAFA}"/>
              </a:ext>
            </a:extLst>
          </p:cNvPr>
          <p:cNvSpPr txBox="1"/>
          <p:nvPr/>
        </p:nvSpPr>
        <p:spPr>
          <a:xfrm>
            <a:off x="4545108" y="5718891"/>
            <a:ext cx="441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Mingkai Li,</a:t>
            </a:r>
            <a:r>
              <a:rPr lang="zh-CN" altLang="en-US" dirty="0"/>
              <a:t> </a:t>
            </a:r>
            <a:r>
              <a:rPr lang="en-US" altLang="zh-CN" dirty="0"/>
              <a:t>Columbia University</a:t>
            </a:r>
          </a:p>
          <a:p>
            <a:r>
              <a:rPr lang="en-US" altLang="zh-CN" dirty="0"/>
              <a:t>mailto: </a:t>
            </a:r>
            <a:r>
              <a:rPr lang="en-US" altLang="zh-CN" dirty="0">
                <a:hlinkClick r:id="rId2"/>
              </a:rPr>
              <a:t>mingkai.li@columbia.edu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website: </a:t>
            </a:r>
            <a:r>
              <a:rPr lang="en-US" altLang="zh-CN" dirty="0">
                <a:hlinkClick r:id="rId3"/>
              </a:rPr>
              <a:t>mingkai-li.github.io </a:t>
            </a:r>
            <a:endParaRPr lang="en-US" altLang="zh-CN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3CB7F5-1995-7150-3F0F-633A7925C897}"/>
              </a:ext>
            </a:extLst>
          </p:cNvPr>
          <p:cNvSpPr/>
          <p:nvPr/>
        </p:nvSpPr>
        <p:spPr>
          <a:xfrm>
            <a:off x="3816098" y="3422061"/>
            <a:ext cx="1071526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Mutate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A4A362E5-F6BE-7DF7-EE6D-DDCDE00D07AE}"/>
              </a:ext>
            </a:extLst>
          </p:cNvPr>
          <p:cNvSpPr/>
          <p:nvPr/>
        </p:nvSpPr>
        <p:spPr>
          <a:xfrm rot="10800000">
            <a:off x="3263233" y="3344129"/>
            <a:ext cx="499967" cy="735489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3F34C9-8788-D19B-9A38-74FD3CC5F823}"/>
              </a:ext>
            </a:extLst>
          </p:cNvPr>
          <p:cNvSpPr/>
          <p:nvPr/>
        </p:nvSpPr>
        <p:spPr>
          <a:xfrm>
            <a:off x="6972804" y="2776064"/>
            <a:ext cx="1087455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Oracle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2" name="Picture 8" descr="Bullseye Generic Others icon | Freepik">
            <a:extLst>
              <a:ext uri="{FF2B5EF4-FFF2-40B4-BE49-F238E27FC236}">
                <a16:creationId xmlns:a16="http://schemas.microsoft.com/office/drawing/2014/main" id="{9E1C95B3-1BA1-F78C-22E2-850A50B7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98" y="2689857"/>
            <a:ext cx="761962" cy="7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EAB3128-D77E-4D8B-94E0-159C657D0642}"/>
              </a:ext>
            </a:extLst>
          </p:cNvPr>
          <p:cNvSpPr/>
          <p:nvPr/>
        </p:nvSpPr>
        <p:spPr>
          <a:xfrm>
            <a:off x="6884850" y="4161884"/>
            <a:ext cx="1284357" cy="614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Feedback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4" name="Picture 22" descr="Radar - Free technology icons">
            <a:extLst>
              <a:ext uri="{FF2B5EF4-FFF2-40B4-BE49-F238E27FC236}">
                <a16:creationId xmlns:a16="http://schemas.microsoft.com/office/drawing/2014/main" id="{5809F8CD-4213-85D4-B016-1327560F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02" y="4161884"/>
            <a:ext cx="614280" cy="6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rrow: Left 46">
            <a:extLst>
              <a:ext uri="{FF2B5EF4-FFF2-40B4-BE49-F238E27FC236}">
                <a16:creationId xmlns:a16="http://schemas.microsoft.com/office/drawing/2014/main" id="{11EB9772-D1E8-1E4C-8BB0-ABE078EABD8A}"/>
              </a:ext>
            </a:extLst>
          </p:cNvPr>
          <p:cNvSpPr/>
          <p:nvPr/>
        </p:nvSpPr>
        <p:spPr>
          <a:xfrm rot="9568385">
            <a:off x="4924705" y="3137923"/>
            <a:ext cx="1537770" cy="412413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Arrow: Left 47">
            <a:extLst>
              <a:ext uri="{FF2B5EF4-FFF2-40B4-BE49-F238E27FC236}">
                <a16:creationId xmlns:a16="http://schemas.microsoft.com/office/drawing/2014/main" id="{BADB177A-6FFB-0406-25D7-9BD7F7D2178C}"/>
              </a:ext>
            </a:extLst>
          </p:cNvPr>
          <p:cNvSpPr/>
          <p:nvPr/>
        </p:nvSpPr>
        <p:spPr>
          <a:xfrm rot="1278248">
            <a:off x="4899655" y="3991585"/>
            <a:ext cx="1543817" cy="412413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Picture 26" descr="Puzzle - Free shapes icons">
            <a:extLst>
              <a:ext uri="{FF2B5EF4-FFF2-40B4-BE49-F238E27FC236}">
                <a16:creationId xmlns:a16="http://schemas.microsoft.com/office/drawing/2014/main" id="{EF86D58D-0E05-744A-AF54-1F966820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24" y="3302792"/>
            <a:ext cx="869731" cy="8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D62F7E6-F7F9-E873-D8A0-9972A034018F}"/>
              </a:ext>
            </a:extLst>
          </p:cNvPr>
          <p:cNvSpPr txBox="1"/>
          <p:nvPr/>
        </p:nvSpPr>
        <p:spPr>
          <a:xfrm>
            <a:off x="6337592" y="3590008"/>
            <a:ext cx="219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/>
              <a:t>GPU-Native</a:t>
            </a:r>
            <a:r>
              <a:rPr lang="en-US" altLang="zh-CN" dirty="0"/>
              <a:t> Fuzzing</a:t>
            </a:r>
            <a:endParaRPr lang="zh-CN" alt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26B452C-9AE8-DDCF-8AB7-CF7537975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690" y="5747145"/>
            <a:ext cx="279951" cy="266460"/>
          </a:xfrm>
          <a:prstGeom prst="rect">
            <a:avLst/>
          </a:prstGeom>
        </p:spPr>
      </p:pic>
      <p:pic>
        <p:nvPicPr>
          <p:cNvPr id="52" name="Picture 10" descr="gpu Vector Icons free download in SVG, PNG Format">
            <a:extLst>
              <a:ext uri="{FF2B5EF4-FFF2-40B4-BE49-F238E27FC236}">
                <a16:creationId xmlns:a16="http://schemas.microsoft.com/office/drawing/2014/main" id="{6E11733C-7D64-BDC7-1080-F82F365C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08" y="3008083"/>
            <a:ext cx="1533182" cy="15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6ED115D-03DB-E660-6CA0-F0A9154F0F54}"/>
              </a:ext>
            </a:extLst>
          </p:cNvPr>
          <p:cNvSpPr txBox="1"/>
          <p:nvPr/>
        </p:nvSpPr>
        <p:spPr>
          <a:xfrm>
            <a:off x="2081458" y="3249193"/>
            <a:ext cx="137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Iterate millions of times</a:t>
            </a:r>
            <a:endParaRPr lang="zh-CN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5D3E80-4D3A-964C-82AD-228C22857662}"/>
              </a:ext>
            </a:extLst>
          </p:cNvPr>
          <p:cNvSpPr txBox="1"/>
          <p:nvPr/>
        </p:nvSpPr>
        <p:spPr>
          <a:xfrm>
            <a:off x="4882253" y="465225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CPU</a:t>
            </a:r>
            <a:endParaRPr lang="zh-CN" altLang="en-US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43F2F1-585A-F62E-FF7B-5567887F3D13}"/>
              </a:ext>
            </a:extLst>
          </p:cNvPr>
          <p:cNvSpPr txBox="1"/>
          <p:nvPr/>
        </p:nvSpPr>
        <p:spPr>
          <a:xfrm>
            <a:off x="5734300" y="46479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GPU</a:t>
            </a:r>
            <a:endParaRPr lang="zh-CN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757E3-36B6-3DCD-43B3-375605C0F369}"/>
              </a:ext>
            </a:extLst>
          </p:cNvPr>
          <p:cNvSpPr txBox="1"/>
          <p:nvPr/>
        </p:nvSpPr>
        <p:spPr>
          <a:xfrm>
            <a:off x="838200" y="1351407"/>
            <a:ext cx="105155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The world’s most advanced AI and scientific workloads are increasing deployed on </a:t>
            </a:r>
            <a:r>
              <a:rPr lang="en-US" altLang="zh-CN" b="1" dirty="0"/>
              <a:t>vulnerable</a:t>
            </a:r>
            <a:r>
              <a:rPr lang="en-US" altLang="zh-CN" dirty="0"/>
              <a:t> hardware/software components.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A52D5-A6FF-4B75-42D1-7EBD1F0B50B6}"/>
              </a:ext>
            </a:extLst>
          </p:cNvPr>
          <p:cNvSpPr txBox="1"/>
          <p:nvPr/>
        </p:nvSpPr>
        <p:spPr>
          <a:xfrm>
            <a:off x="838197" y="2160846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=&gt;</a:t>
            </a:r>
            <a:r>
              <a:rPr lang="en-US" altLang="zh-CN" b="1" dirty="0"/>
              <a:t>   </a:t>
            </a:r>
            <a:r>
              <a:rPr lang="en-US" altLang="zh-CN" b="1" dirty="0">
                <a:solidFill>
                  <a:srgbClr val="FF0000"/>
                </a:solidFill>
              </a:rPr>
              <a:t>Fuzzing to rescue!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25C65-43DF-041F-7EA2-7C0B286E6C03}"/>
              </a:ext>
            </a:extLst>
          </p:cNvPr>
          <p:cNvSpPr txBox="1"/>
          <p:nvPr/>
        </p:nvSpPr>
        <p:spPr>
          <a:xfrm>
            <a:off x="873408" y="1881713"/>
            <a:ext cx="5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=&gt;</a:t>
            </a:r>
            <a:r>
              <a:rPr lang="en-US" altLang="zh-CN" b="1" dirty="0"/>
              <a:t>   </a:t>
            </a:r>
            <a:r>
              <a:rPr lang="en-US" altLang="zh-CN" b="1" dirty="0">
                <a:solidFill>
                  <a:srgbClr val="FF0000"/>
                </a:solidFill>
              </a:rPr>
              <a:t>No guarantee for  building </a:t>
            </a:r>
            <a:r>
              <a:rPr lang="en-US" altLang="zh-CN" b="1" i="1" dirty="0">
                <a:solidFill>
                  <a:srgbClr val="FF0000"/>
                </a:solidFill>
              </a:rPr>
              <a:t>ethical</a:t>
            </a:r>
            <a:r>
              <a:rPr lang="en-US" altLang="zh-CN" b="1" dirty="0">
                <a:solidFill>
                  <a:srgbClr val="FF0000"/>
                </a:solidFill>
              </a:rPr>
              <a:t> systems.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04A35-2897-B4E7-A058-459241391CE9}"/>
              </a:ext>
            </a:extLst>
          </p:cNvPr>
          <p:cNvSpPr txBox="1"/>
          <p:nvPr/>
        </p:nvSpPr>
        <p:spPr>
          <a:xfrm>
            <a:off x="842988" y="5157616"/>
            <a:ext cx="1051559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Preliminary Results: </a:t>
            </a:r>
            <a:r>
              <a:rPr lang="en-US" altLang="zh-CN" b="1" i="1" dirty="0"/>
              <a:t>GPU-native</a:t>
            </a:r>
            <a:r>
              <a:rPr lang="en-US" altLang="zh-CN" dirty="0"/>
              <a:t> fuzzing detects </a:t>
            </a:r>
            <a:r>
              <a:rPr lang="en-US" altLang="zh-CN" i="1" dirty="0"/>
              <a:t>interesting</a:t>
            </a:r>
            <a:r>
              <a:rPr lang="en-US" altLang="zh-CN" dirty="0"/>
              <a:t> CUDA kernel bugs </a:t>
            </a:r>
            <a:r>
              <a:rPr lang="en-US" altLang="zh-CN" b="1" dirty="0"/>
              <a:t>instantly</a:t>
            </a:r>
            <a:r>
              <a:rPr lang="en-US" altLang="zh-CN" dirty="0"/>
              <a:t> (10 secs).</a:t>
            </a:r>
            <a:endParaRPr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249DD-5C77-AA17-548B-F658CD0FE1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1" y="5711851"/>
            <a:ext cx="1006682" cy="10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 animBg="1"/>
      <p:bldP spid="40" grpId="0" animBg="1"/>
      <p:bldP spid="41" grpId="0" animBg="1"/>
      <p:bldP spid="43" grpId="0" animBg="1"/>
      <p:bldP spid="47" grpId="0" animBg="1"/>
      <p:bldP spid="48" grpId="0" animBg="1"/>
      <p:bldP spid="50" grpId="0"/>
      <p:bldP spid="54" grpId="0"/>
      <p:bldP spid="57" grpId="0"/>
      <p:bldP spid="59" grpId="0"/>
      <p:bldP spid="5" grpId="0" build="allAtOnce" animBg="1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ptos Display"/>
        <a:ea typeface="宋体"/>
        <a:cs typeface=""/>
      </a:majorFont>
      <a:minorFont>
        <a:latin typeface="Apto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609</Words>
  <Application>Microsoft Office PowerPoint</Application>
  <PresentationFormat>Widescreen</PresentationFormat>
  <Paragraphs>148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Aptos</vt:lpstr>
      <vt:lpstr>Aptos Display</vt:lpstr>
      <vt:lpstr>Arial</vt:lpstr>
      <vt:lpstr>Consolas</vt:lpstr>
      <vt:lpstr>Office Theme</vt:lpstr>
      <vt:lpstr>Challenges and Design Considerations for Finding CUDA Bugs Through GPU-Native Fuzzing</vt:lpstr>
      <vt:lpstr>The Widening Security Gap</vt:lpstr>
      <vt:lpstr>Fuzzing 101: Automated Bug Detection</vt:lpstr>
      <vt:lpstr>Challenges of GPU-Native Fuzzing</vt:lpstr>
      <vt:lpstr>GPU-Native Fuzzing</vt:lpstr>
      <vt:lpstr>Motivating Example: Deep CUDA Kernel Bug</vt:lpstr>
      <vt:lpstr>Secure the Future of Heterogeneous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Design Considerations for Finding CUDA Bugs Through GPU-Native Fuzzing</dc:title>
  <dc:creator>Mingkai Li</dc:creator>
  <cp:lastModifiedBy>Mingkai Li</cp:lastModifiedBy>
  <cp:revision>361</cp:revision>
  <dcterms:created xsi:type="dcterms:W3CDTF">2026-03-07T22:56:55Z</dcterms:created>
  <dcterms:modified xsi:type="dcterms:W3CDTF">2026-03-22T19:16:52Z</dcterms:modified>
</cp:coreProperties>
</file>